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4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61" r:id="rId3"/>
    <p:sldId id="264" r:id="rId4"/>
    <p:sldId id="516" r:id="rId5"/>
    <p:sldId id="518" r:id="rId6"/>
    <p:sldId id="519" r:id="rId7"/>
    <p:sldId id="520" r:id="rId8"/>
    <p:sldId id="521" r:id="rId9"/>
    <p:sldId id="522" r:id="rId10"/>
    <p:sldId id="481" r:id="rId11"/>
  </p:sldIdLst>
  <p:sldSz cx="10059988" cy="7773988"/>
  <p:notesSz cx="6735763" cy="9866313"/>
  <p:defaultTextStyle>
    <a:defPPr>
      <a:defRPr lang="zh-CN"/>
    </a:defPPr>
    <a:lvl1pPr marL="0" algn="l" defTabSz="10185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270" algn="l" defTabSz="10185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9175" algn="l" defTabSz="10185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445" algn="l" defTabSz="10185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715" algn="l" defTabSz="10185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620" algn="l" defTabSz="10185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890" algn="l" defTabSz="10185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6795" algn="l" defTabSz="10185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6065" algn="l" defTabSz="10185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>
          <p15:clr>
            <a:srgbClr val="A4A3A4"/>
          </p15:clr>
        </p15:guide>
        <p15:guide id="2" orient="horz" pos="4388">
          <p15:clr>
            <a:srgbClr val="A4A3A4"/>
          </p15:clr>
        </p15:guide>
        <p15:guide id="3" orient="horz" pos="1329">
          <p15:clr>
            <a:srgbClr val="A4A3A4"/>
          </p15:clr>
        </p15:guide>
        <p15:guide id="4" pos="5940">
          <p15:clr>
            <a:srgbClr val="A4A3A4"/>
          </p15:clr>
        </p15:guide>
        <p15:guide id="5" pos="465">
          <p15:clr>
            <a:srgbClr val="A4A3A4"/>
          </p15:clr>
        </p15:guide>
        <p15:guide id="6" pos="31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3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何桂婷(HE Guiting)" initials="何桂婷(HE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9CAB"/>
    <a:srgbClr val="04516B"/>
    <a:srgbClr val="BCE1DF"/>
    <a:srgbClr val="86BAD2"/>
    <a:srgbClr val="87BCD4"/>
    <a:srgbClr val="0A6F7A"/>
    <a:srgbClr val="4BAEE2"/>
    <a:srgbClr val="FFD781"/>
    <a:srgbClr val="FAB324"/>
    <a:srgbClr val="FEE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8874" autoAdjust="0"/>
  </p:normalViewPr>
  <p:slideViewPr>
    <p:cSldViewPr snapToGrid="0">
      <p:cViewPr varScale="1">
        <p:scale>
          <a:sx n="93" d="100"/>
          <a:sy n="93" d="100"/>
        </p:scale>
        <p:origin x="114" y="84"/>
      </p:cViewPr>
      <p:guideLst>
        <p:guide orient="horz" pos="2795"/>
        <p:guide orient="horz" pos="4388"/>
        <p:guide orient="horz" pos="1329"/>
        <p:guide pos="5940"/>
        <p:guide pos="465"/>
        <p:guide pos="31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20" d="100"/>
          <a:sy n="120" d="100"/>
        </p:scale>
        <p:origin x="-1254" y="72"/>
      </p:cViewPr>
      <p:guideLst>
        <p:guide orient="horz" pos="3108"/>
        <p:guide pos="21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19413" cy="493713"/>
          </a:xfrm>
          <a:prstGeom prst="rect">
            <a:avLst/>
          </a:prstGeom>
        </p:spPr>
        <p:txBody>
          <a:bodyPr vert="horz" lIns="91397" tIns="45699" rIns="91397" bIns="4569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14763" y="3"/>
            <a:ext cx="2919412" cy="493713"/>
          </a:xfrm>
          <a:prstGeom prst="rect">
            <a:avLst/>
          </a:prstGeom>
        </p:spPr>
        <p:txBody>
          <a:bodyPr vert="horz" lIns="91397" tIns="45699" rIns="91397" bIns="45699" rtlCol="0"/>
          <a:lstStyle>
            <a:lvl1pPr algn="r">
              <a:defRPr sz="1200"/>
            </a:lvl1pPr>
          </a:lstStyle>
          <a:p>
            <a:fld id="{E187210E-19EB-44AA-A49D-A93A12A9E070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3" y="9371013"/>
            <a:ext cx="2919413" cy="493712"/>
          </a:xfrm>
          <a:prstGeom prst="rect">
            <a:avLst/>
          </a:prstGeom>
        </p:spPr>
        <p:txBody>
          <a:bodyPr vert="horz" lIns="91397" tIns="45699" rIns="91397" bIns="4569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397" tIns="45699" rIns="91397" bIns="45699" rtlCol="0" anchor="b"/>
          <a:lstStyle>
            <a:lvl1pPr algn="r">
              <a:defRPr sz="1200"/>
            </a:lvl1pPr>
          </a:lstStyle>
          <a:p>
            <a:fld id="{B2BFAE76-3AF1-4498-8A75-86969C7C4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295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397" tIns="45699" rIns="91397" bIns="4569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397" tIns="45699" rIns="91397" bIns="45699" rtlCol="0"/>
          <a:lstStyle>
            <a:lvl1pPr algn="r">
              <a:defRPr sz="1200"/>
            </a:lvl1pPr>
          </a:lstStyle>
          <a:p>
            <a:fld id="{F9871F4E-EE51-4750-8605-356D5ED3B28E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74725" y="739775"/>
            <a:ext cx="47863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7" tIns="45699" rIns="91397" bIns="4569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686502"/>
            <a:ext cx="5388610" cy="4439841"/>
          </a:xfrm>
          <a:prstGeom prst="rect">
            <a:avLst/>
          </a:prstGeom>
        </p:spPr>
        <p:txBody>
          <a:bodyPr vert="horz" lIns="91397" tIns="45699" rIns="91397" bIns="45699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397" tIns="45699" rIns="91397" bIns="4569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397" tIns="45699" rIns="91397" bIns="45699" rtlCol="0" anchor="b"/>
          <a:lstStyle>
            <a:lvl1pPr algn="r">
              <a:defRPr sz="1200"/>
            </a:lvl1pPr>
          </a:lstStyle>
          <a:p>
            <a:fld id="{6D7EEDED-B222-45A1-A351-C3BA61CDE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56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15925" y="739775"/>
            <a:ext cx="5927725" cy="4581525"/>
          </a:xfrm>
        </p:spPr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EDED-B222-45A1-A351-C3BA61CDE7C5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9242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15925" y="582613"/>
            <a:ext cx="5927725" cy="45831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3577" y="5477029"/>
            <a:ext cx="5388610" cy="3649310"/>
          </a:xfrm>
        </p:spPr>
        <p:txBody>
          <a:bodyPr/>
          <a:lstStyle/>
          <a:p>
            <a:pPr marL="171425" indent="-171425" defTabSz="913844"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在正式介绍前，提请大家注意这里的重要声明。</a:t>
            </a:r>
          </a:p>
          <a:p>
            <a:pPr>
              <a:spcBef>
                <a:spcPts val="596"/>
              </a:spcBef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8F7CB-DDF6-47C9-B2C1-07E0A4473AE3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1234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15925" y="582613"/>
            <a:ext cx="5927725" cy="45831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3577" y="5477029"/>
            <a:ext cx="5388610" cy="3649310"/>
          </a:xfrm>
        </p:spPr>
        <p:txBody>
          <a:bodyPr/>
          <a:lstStyle/>
          <a:p>
            <a:pPr marL="171425" indent="-171425" defTabSz="913844"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在正式介绍前，提请大家注意这里的重要声明。</a:t>
            </a:r>
          </a:p>
          <a:p>
            <a:pPr>
              <a:spcBef>
                <a:spcPts val="596"/>
              </a:spcBef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8F7CB-DDF6-47C9-B2C1-07E0A4473AE3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7619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15925" y="582613"/>
            <a:ext cx="5927725" cy="45831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3577" y="5477029"/>
            <a:ext cx="5388610" cy="3649310"/>
          </a:xfrm>
        </p:spPr>
        <p:txBody>
          <a:bodyPr/>
          <a:lstStyle/>
          <a:p>
            <a:pPr marL="171425" indent="-171425" defTabSz="913844"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在正式介绍前，提请大家注意这里的重要声明。</a:t>
            </a:r>
          </a:p>
          <a:p>
            <a:pPr>
              <a:spcBef>
                <a:spcPts val="596"/>
              </a:spcBef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8F7CB-DDF6-47C9-B2C1-07E0A4473AE3}" type="slidenum">
              <a:rPr lang="zh-CN" altLang="en-US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4520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15925" y="582613"/>
            <a:ext cx="5927725" cy="45831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3577" y="5477029"/>
            <a:ext cx="5388610" cy="3649310"/>
          </a:xfrm>
        </p:spPr>
        <p:txBody>
          <a:bodyPr/>
          <a:lstStyle/>
          <a:p>
            <a:pPr marL="171425" indent="-171425" defTabSz="913844"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在正式介绍前，提请大家注意这里的重要声明。</a:t>
            </a:r>
          </a:p>
          <a:p>
            <a:pPr>
              <a:spcBef>
                <a:spcPts val="596"/>
              </a:spcBef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8F7CB-DDF6-47C9-B2C1-07E0A4473AE3}" type="slidenum">
              <a:rPr lang="zh-CN" altLang="en-US" smtClean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0324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15925" y="582613"/>
            <a:ext cx="5927725" cy="45831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3577" y="5477029"/>
            <a:ext cx="5388610" cy="3649310"/>
          </a:xfrm>
        </p:spPr>
        <p:txBody>
          <a:bodyPr/>
          <a:lstStyle/>
          <a:p>
            <a:pPr marL="171425" indent="-171425" defTabSz="913844"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在正式介绍前，提请大家注意这里的重要声明。</a:t>
            </a:r>
          </a:p>
          <a:p>
            <a:pPr>
              <a:spcBef>
                <a:spcPts val="596"/>
              </a:spcBef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8F7CB-DDF6-47C9-B2C1-07E0A4473AE3}" type="slidenum">
              <a:rPr lang="zh-CN" altLang="en-US" smtClean="0"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7335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15925" y="582613"/>
            <a:ext cx="5927725" cy="45831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3577" y="5477029"/>
            <a:ext cx="5388610" cy="3649310"/>
          </a:xfrm>
        </p:spPr>
        <p:txBody>
          <a:bodyPr/>
          <a:lstStyle/>
          <a:p>
            <a:pPr marL="171425" indent="-171425" defTabSz="913844"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在正式介绍前，提请大家注意这里的重要声明。</a:t>
            </a:r>
          </a:p>
          <a:p>
            <a:pPr>
              <a:spcBef>
                <a:spcPts val="596"/>
              </a:spcBef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8F7CB-DDF6-47C9-B2C1-07E0A4473AE3}" type="slidenum">
              <a:rPr lang="zh-CN" altLang="en-US" smtClean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4513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15925" y="582613"/>
            <a:ext cx="5927725" cy="45831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3577" y="5477029"/>
            <a:ext cx="5388610" cy="3649310"/>
          </a:xfrm>
        </p:spPr>
        <p:txBody>
          <a:bodyPr/>
          <a:lstStyle/>
          <a:p>
            <a:pPr marL="171425" indent="-171425" defTabSz="913844"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在正式介绍前，提请大家注意这里的重要声明。</a:t>
            </a:r>
          </a:p>
          <a:p>
            <a:pPr>
              <a:spcBef>
                <a:spcPts val="596"/>
              </a:spcBef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8F7CB-DDF6-47C9-B2C1-07E0A4473AE3}" type="slidenum">
              <a:rPr lang="zh-CN" altLang="en-US" smtClean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6935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12750" y="560388"/>
            <a:ext cx="5959475" cy="4605337"/>
          </a:xfrm>
        </p:spPr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8F7CB-DDF6-47C9-B2C1-07E0A4473AE3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5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1862" cy="16668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09713" y="4405313"/>
            <a:ext cx="7040562" cy="19859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47468-88C1-4335-B2AE-DCFD49D74C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47468-88C1-4335-B2AE-DCFD49D74C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94563" y="311150"/>
            <a:ext cx="2262187" cy="6632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8925" cy="6632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47468-88C1-4335-B2AE-DCFD49D74C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06800" y="2681330"/>
            <a:ext cx="3870000" cy="432000"/>
          </a:xfrm>
        </p:spPr>
        <p:txBody>
          <a:bodyPr anchor="ctr">
            <a:normAutofit/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r>
              <a:rPr lang="zh-CN" altLang="en-US" dirty="0" smtClean="0"/>
              <a:t>第</a:t>
            </a:r>
            <a:r>
              <a:rPr lang="en-US" altLang="zh-CN" dirty="0" smtClean="0"/>
              <a:t>X</a:t>
            </a:r>
            <a:r>
              <a:rPr lang="zh-CN" altLang="en-US" dirty="0" smtClean="0"/>
              <a:t>章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06800" y="3218654"/>
            <a:ext cx="9159698" cy="6912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700" b="1">
                <a:solidFill>
                  <a:srgbClr val="000000"/>
                </a:solidFill>
              </a:defRPr>
            </a:lvl1pPr>
            <a:lvl2pPr marL="509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9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6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章节标题</a:t>
            </a:r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414692" y="3122753"/>
            <a:ext cx="9576000" cy="72000"/>
          </a:xfrm>
          <a:prstGeom prst="rect">
            <a:avLst/>
          </a:prstGeom>
          <a:gradFill flip="none" rotWithShape="1">
            <a:gsLst>
              <a:gs pos="50400">
                <a:srgbClr val="9B3519"/>
              </a:gs>
              <a:gs pos="0">
                <a:srgbClr val="9B3519"/>
              </a:gs>
              <a:gs pos="100000">
                <a:schemeClr val="bg1"/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 err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6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28996"/>
            <a:ext cx="10059989" cy="75449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87"/>
          <a:stretch>
            <a:fillRect/>
          </a:stretch>
        </p:blipFill>
        <p:spPr>
          <a:xfrm>
            <a:off x="-1589" y="0"/>
            <a:ext cx="10059989" cy="1366576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5B996-3588-4F1A-97A5-FDA91CA9826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34" y="0"/>
            <a:ext cx="10116000" cy="776308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DC4EE82-876D-46FC-B63D-37F81ACFF73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ctr"/>
          <a:lstStyle>
            <a:lvl1pPr>
              <a:defRPr lang="zh-CN" alt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215B996-3588-4F1A-97A5-FDA91CA98269}" type="slidenum">
              <a:rPr lang="en-US" altLang="zh-CN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06800" y="1652400"/>
            <a:ext cx="2102400" cy="5115600"/>
          </a:xfrm>
        </p:spPr>
        <p:txBody>
          <a:bodyPr/>
          <a:lstStyle>
            <a:lvl1pPr marL="180975" indent="-180975">
              <a:defRPr lang="zh-CN" alt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defRPr>
            </a:lvl1pPr>
            <a:lvl2pPr marL="371475" indent="-171450">
              <a:defRPr lang="zh-CN" alt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defRPr>
            </a:lvl2pPr>
            <a:lvl3pPr marL="542925" indent="-180975">
              <a:defRPr lang="zh-CN" alt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defRPr>
            </a:lvl3pPr>
            <a:lvl4pPr marL="666750" indent="-171450">
              <a:defRPr lang="zh-CN" alt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defRPr>
            </a:lvl4pPr>
            <a:lvl5pPr marL="828675" indent="-171450">
              <a:defRPr lang="zh-CN" alt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defRPr>
            </a:lvl5pPr>
          </a:lstStyle>
          <a:p>
            <a:pPr marL="180975" lvl="0" indent="-180975" algn="l" defTabSz="1018540" rtl="0" eaLnBrk="1" latinLnBrk="0" hangingPunct="1">
              <a:lnSpc>
                <a:spcPct val="110000"/>
              </a:lnSpc>
              <a:spcBef>
                <a:spcPts val="300"/>
              </a:spcBef>
              <a:buSzPct val="80000"/>
              <a:buFont typeface="Wingdings" panose="05000000000000000000" pitchFamily="2" charset="2"/>
              <a:buChar char="n"/>
            </a:pPr>
            <a:r>
              <a:rPr lang="zh-CN" altLang="en-US" dirty="0" smtClean="0"/>
              <a:t>单击此处编辑母版文本样式</a:t>
            </a:r>
          </a:p>
          <a:p>
            <a:pPr marL="333375" lvl="1" indent="-133350" algn="l" defTabSz="1018540" rtl="0" eaLnBrk="1" latinLnBrk="0" hangingPunct="1">
              <a:lnSpc>
                <a:spcPct val="11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–"/>
            </a:pPr>
            <a:r>
              <a:rPr lang="zh-CN" altLang="en-US" dirty="0" smtClean="0"/>
              <a:t>第二级</a:t>
            </a:r>
          </a:p>
          <a:p>
            <a:pPr marL="485775" lvl="2" indent="-123825" algn="l" defTabSz="101854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en-US" dirty="0" smtClean="0"/>
              <a:t>第三级</a:t>
            </a:r>
          </a:p>
          <a:p>
            <a:pPr marL="638175" lvl="3" indent="-142875" algn="l" defTabSz="1018540" rtl="0" eaLnBrk="1" latinLnBrk="0" hangingPunct="1">
              <a:lnSpc>
                <a:spcPct val="110000"/>
              </a:lnSpc>
              <a:spcBef>
                <a:spcPts val="300"/>
              </a:spcBef>
              <a:buSzPct val="80000"/>
              <a:buFont typeface="Wingdings" panose="05000000000000000000" pitchFamily="2" charset="2"/>
              <a:buChar char="ü"/>
            </a:pPr>
            <a:r>
              <a:rPr lang="zh-CN" altLang="en-US" dirty="0" smtClean="0"/>
              <a:t>第四级</a:t>
            </a:r>
          </a:p>
          <a:p>
            <a:pPr marL="790575" lvl="4" indent="-133350" algn="l" defTabSz="1018540" rtl="0" eaLnBrk="1" latinLnBrk="0" hangingPunct="1">
              <a:lnSpc>
                <a:spcPct val="11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»"/>
            </a:pPr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ctr"/>
          <a:lstStyle>
            <a:lvl1pPr>
              <a:defRPr lang="zh-CN" alt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215B996-3588-4F1A-97A5-FDA91CA98269}" type="slidenum">
              <a:rPr lang="en-US" altLang="zh-CN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6800" y="1652400"/>
            <a:ext cx="2102400" cy="5115600"/>
          </a:xfrm>
        </p:spPr>
        <p:txBody>
          <a:bodyPr/>
          <a:lstStyle>
            <a:lvl1pPr>
              <a:lnSpc>
                <a:spcPct val="110000"/>
              </a:lnSpc>
              <a:spcBef>
                <a:spcPts val="300"/>
              </a:spcBef>
              <a:defRPr/>
            </a:lvl1pPr>
            <a:lvl2pPr marL="333375" indent="-133350">
              <a:lnSpc>
                <a:spcPct val="110000"/>
              </a:lnSpc>
              <a:spcBef>
                <a:spcPts val="300"/>
              </a:spcBef>
              <a:buSzPct val="80000"/>
              <a:defRPr/>
            </a:lvl2pPr>
            <a:lvl3pPr marL="485775" indent="-123825">
              <a:lnSpc>
                <a:spcPct val="110000"/>
              </a:lnSpc>
              <a:spcBef>
                <a:spcPts val="300"/>
              </a:spcBef>
              <a:defRPr/>
            </a:lvl3pPr>
            <a:lvl4pPr marL="638175" indent="-142875">
              <a:lnSpc>
                <a:spcPct val="110000"/>
              </a:lnSpc>
              <a:spcBef>
                <a:spcPts val="300"/>
              </a:spcBef>
              <a:buSzPct val="80000"/>
              <a:buFont typeface="Wingdings" panose="05000000000000000000" pitchFamily="2" charset="2"/>
              <a:buChar char="ü"/>
              <a:defRPr/>
            </a:lvl4pPr>
            <a:lvl5pPr marL="790575" indent="-133350">
              <a:lnSpc>
                <a:spcPct val="110000"/>
              </a:lnSpc>
              <a:spcBef>
                <a:spcPts val="300"/>
              </a:spcBef>
              <a:buSzPct val="80000"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ctr"/>
          <a:lstStyle>
            <a:lvl1pPr>
              <a:defRPr lang="zh-CN" alt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215B996-3588-4F1A-97A5-FDA91CA98269}" type="slidenum">
              <a:rPr lang="en-US" altLang="zh-CN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3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" y="4665"/>
            <a:ext cx="10080000" cy="7560000"/>
          </a:xfrm>
          <a:prstGeom prst="rect">
            <a:avLst/>
          </a:prstGeom>
        </p:spPr>
      </p:pic>
      <p:pic>
        <p:nvPicPr>
          <p:cNvPr id="4" name="圖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0"/>
          <a:stretch>
            <a:fillRect/>
          </a:stretch>
        </p:blipFill>
        <p:spPr>
          <a:xfrm>
            <a:off x="-21076" y="2270234"/>
            <a:ext cx="10080000" cy="55051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34" y="0"/>
            <a:ext cx="10116000" cy="776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47468-88C1-4335-B2AE-DCFD49D74C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5338" y="4995863"/>
            <a:ext cx="8550275" cy="15430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5338" y="3295650"/>
            <a:ext cx="8550275" cy="170021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47468-88C1-4335-B2AE-DCFD49D74C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3238" y="1814513"/>
            <a:ext cx="4449762" cy="5129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05400" y="1814513"/>
            <a:ext cx="4451350" cy="5129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47468-88C1-4335-B2AE-DCFD49D74C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6587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6587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47468-88C1-4335-B2AE-DCFD49D74C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47468-88C1-4335-B2AE-DCFD49D74C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47468-88C1-4335-B2AE-DCFD49D74C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9937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33825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9937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47468-88C1-4335-B2AE-DCFD49D74C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1675" y="5441950"/>
            <a:ext cx="6035675" cy="6429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71675" y="695325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71675" y="6084888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47468-88C1-4335-B2AE-DCFD49D74C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3512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3238" y="1814513"/>
            <a:ext cx="9053512" cy="5129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03238" y="7205663"/>
            <a:ext cx="2346325" cy="414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36938" y="7205663"/>
            <a:ext cx="3186112" cy="414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10425" y="7205663"/>
            <a:ext cx="2346325" cy="414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47468-88C1-4335-B2AE-DCFD49D74C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63626" y="790650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06800" y="1652400"/>
            <a:ext cx="2102400" cy="4762800"/>
          </a:xfrm>
          <a:prstGeom prst="rect">
            <a:avLst/>
          </a:prstGeom>
        </p:spPr>
        <p:txBody>
          <a:bodyPr vert="horz" lIns="101901" tIns="50950" rIns="101901" bIns="5095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0434" y="7152510"/>
            <a:ext cx="540060" cy="252028"/>
          </a:xfrm>
          <a:prstGeom prst="rect">
            <a:avLst/>
          </a:prstGeom>
          <a:noFill/>
        </p:spPr>
        <p:txBody>
          <a:bodyPr wrap="square" lIns="72000" tIns="18000" rIns="72000" bIns="18000" rtlCol="0" anchor="ctr">
            <a:noAutofit/>
          </a:bodyPr>
          <a:lstStyle/>
          <a:p>
            <a:pPr algn="r"/>
            <a:fld id="{DAEC31D3-4A50-4A4C-86F1-071D92773413}" type="slidenum">
              <a:rPr lang="zh-CN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zh-CN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997"/>
            <a:ext cx="10059988" cy="75449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82419"/>
          <a:stretch>
            <a:fillRect/>
          </a:stretch>
        </p:blipFill>
        <p:spPr>
          <a:xfrm>
            <a:off x="0" y="0"/>
            <a:ext cx="10059988" cy="1326382"/>
          </a:xfrm>
          <a:prstGeom prst="rect">
            <a:avLst/>
          </a:prstGeom>
        </p:spPr>
      </p:pic>
      <p:sp>
        <p:nvSpPr>
          <p:cNvPr id="9" name="灯片编号占位符 8"/>
          <p:cNvSpPr>
            <a:spLocks noGrp="1"/>
          </p:cNvSpPr>
          <p:nvPr>
            <p:ph type="sldNum" sz="quarter" idx="4"/>
          </p:nvPr>
        </p:nvSpPr>
        <p:spPr>
          <a:xfrm>
            <a:off x="7210425" y="7205663"/>
            <a:ext cx="2346325" cy="414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5B996-3588-4F1A-97A5-FDA91CA9826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18540" rtl="0" eaLnBrk="1" latinLnBrk="0" hangingPunct="1">
        <a:spcBef>
          <a:spcPct val="0"/>
        </a:spcBef>
        <a:buNone/>
        <a:defRPr sz="2400" b="1" kern="1200">
          <a:solidFill>
            <a:srgbClr val="000000"/>
          </a:solidFill>
          <a:latin typeface="Arial" panose="020B0604020202020204" pitchFamily="34" charset="0"/>
          <a:ea typeface="楷体_GB2312" panose="02010609030101010101" pitchFamily="49" charset="-122"/>
          <a:cs typeface="Arial" panose="020B0604020202020204" pitchFamily="34" charset="0"/>
        </a:defRPr>
      </a:lvl1pPr>
    </p:titleStyle>
    <p:bodyStyle>
      <a:lvl1pPr marL="180975" indent="-180975" algn="l" defTabSz="1018540" rtl="0" eaLnBrk="1" latinLnBrk="0" hangingPunct="1">
        <a:spcBef>
          <a:spcPct val="20000"/>
        </a:spcBef>
        <a:buSzPct val="80000"/>
        <a:buFont typeface="Wingdings" panose="05000000000000000000" pitchFamily="2" charset="2"/>
        <a:buChar char="n"/>
        <a:defRPr sz="1200" kern="1200">
          <a:solidFill>
            <a:srgbClr val="000000"/>
          </a:solidFill>
          <a:latin typeface="Arial" panose="020B0604020202020204" pitchFamily="34" charset="0"/>
          <a:ea typeface="楷体_GB2312" panose="02010609030101010101" pitchFamily="49" charset="-122"/>
          <a:cs typeface="Arial" panose="020B0604020202020204" pitchFamily="34" charset="0"/>
        </a:defRPr>
      </a:lvl1pPr>
      <a:lvl2pPr marL="361950" indent="-180975" algn="l" defTabSz="1018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rgbClr val="000000"/>
          </a:solidFill>
          <a:latin typeface="Arial" panose="020B0604020202020204" pitchFamily="34" charset="0"/>
          <a:ea typeface="楷体_GB2312" panose="02010609030101010101" pitchFamily="49" charset="-122"/>
          <a:cs typeface="Arial" panose="020B0604020202020204" pitchFamily="34" charset="0"/>
        </a:defRPr>
      </a:lvl2pPr>
      <a:lvl3pPr marL="542925" indent="-180975" algn="l" defTabSz="1018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Arial" panose="020B0604020202020204" pitchFamily="34" charset="0"/>
          <a:ea typeface="楷体_GB2312" panose="02010609030101010101" pitchFamily="49" charset="-122"/>
          <a:cs typeface="Arial" panose="020B0604020202020204" pitchFamily="34" charset="0"/>
        </a:defRPr>
      </a:lvl3pPr>
      <a:lvl4pPr marL="809625" indent="-238125" algn="l" defTabSz="1018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anose="020B0604020202020204" pitchFamily="34" charset="0"/>
          <a:ea typeface="楷体_GB2312" panose="02010609030101010101" pitchFamily="49" charset="-122"/>
          <a:cs typeface="Arial" panose="020B0604020202020204" pitchFamily="34" charset="0"/>
        </a:defRPr>
      </a:lvl4pPr>
      <a:lvl5pPr marL="990600" indent="-180975" algn="l" defTabSz="101854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panose="020B0604020202020204" pitchFamily="34" charset="0"/>
          <a:ea typeface="楷体_GB2312" panose="02010609030101010101" pitchFamily="49" charset="-122"/>
          <a:cs typeface="Arial" panose="020B0604020202020204" pitchFamily="34" charset="0"/>
        </a:defRPr>
      </a:lvl5pPr>
      <a:lvl6pPr marL="2802255" indent="-254635" algn="l" defTabSz="1018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525" indent="-254635" algn="l" defTabSz="1018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1430" indent="-254635" algn="l" defTabSz="1018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700" indent="-254635" algn="l" defTabSz="1018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185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270" algn="l" defTabSz="10185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175" algn="l" defTabSz="10185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445" algn="l" defTabSz="10185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715" algn="l" defTabSz="10185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620" algn="l" defTabSz="10185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890" algn="l" defTabSz="10185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6795" algn="l" defTabSz="10185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6065" algn="l" defTabSz="10185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notesSlide" Target="../notesSlides/notesSlide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17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7.xml"/><Relationship Id="rId4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tags" Target="../tags/tag48.xml"/><Relationship Id="rId3" Type="http://schemas.openxmlformats.org/officeDocument/2006/relationships/tags" Target="../tags/tag33.xml"/><Relationship Id="rId21" Type="http://schemas.openxmlformats.org/officeDocument/2006/relationships/tags" Target="../tags/tag51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tags" Target="../tags/tag47.xml"/><Relationship Id="rId2" Type="http://schemas.openxmlformats.org/officeDocument/2006/relationships/tags" Target="../tags/tag32.xml"/><Relationship Id="rId16" Type="http://schemas.openxmlformats.org/officeDocument/2006/relationships/tags" Target="../tags/tag46.xml"/><Relationship Id="rId20" Type="http://schemas.openxmlformats.org/officeDocument/2006/relationships/tags" Target="../tags/tag50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tags" Target="../tags/tag45.xml"/><Relationship Id="rId23" Type="http://schemas.openxmlformats.org/officeDocument/2006/relationships/notesSlide" Target="../notesSlides/notesSlide5.xml"/><Relationship Id="rId10" Type="http://schemas.openxmlformats.org/officeDocument/2006/relationships/tags" Target="../tags/tag40.xml"/><Relationship Id="rId19" Type="http://schemas.openxmlformats.org/officeDocument/2006/relationships/tags" Target="../tags/tag49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Relationship Id="rId22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042819" y="2564523"/>
            <a:ext cx="30681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CN" altLang="en-US" sz="4400" spc="500" dirty="0" smtClean="0">
                <a:solidFill>
                  <a:srgbClr val="04516B"/>
                </a:solidFill>
                <a:latin typeface="华文琥珀" pitchFamily="2" charset="-122"/>
                <a:ea typeface="华文琥珀" pitchFamily="2" charset="-122"/>
              </a:rPr>
              <a:t>携手筑网</a:t>
            </a:r>
            <a:endParaRPr lang="en-US" altLang="zh-CN" sz="4400" spc="500" dirty="0" smtClean="0">
              <a:solidFill>
                <a:srgbClr val="04516B"/>
              </a:solidFill>
              <a:latin typeface="华文琥珀" pitchFamily="2" charset="-122"/>
              <a:ea typeface="华文琥珀" pitchFamily="2" charset="-122"/>
            </a:endParaRPr>
          </a:p>
          <a:p>
            <a:pPr algn="dist">
              <a:defRPr/>
            </a:pPr>
            <a:r>
              <a:rPr lang="zh-CN" altLang="en-US" sz="4400" spc="500" dirty="0">
                <a:solidFill>
                  <a:srgbClr val="04516B"/>
                </a:solidFill>
                <a:latin typeface="华文琥珀" pitchFamily="2" charset="-122"/>
                <a:ea typeface="华文琥珀" pitchFamily="2" charset="-122"/>
              </a:rPr>
              <a:t>同防共治</a:t>
            </a: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5690504" y="7217731"/>
            <a:ext cx="4583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 smtClean="0">
                <a:solidFill>
                  <a:srgbClr val="04516B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2019</a:t>
            </a:r>
            <a:r>
              <a:rPr lang="zh-CN" altLang="en-US" sz="2400" dirty="0">
                <a:solidFill>
                  <a:srgbClr val="04516B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年防范非法集资宣传</a:t>
            </a:r>
            <a:r>
              <a:rPr lang="zh-CN" altLang="en-US" sz="2400" dirty="0" smtClean="0">
                <a:solidFill>
                  <a:srgbClr val="04516B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月活动</a:t>
            </a:r>
            <a:endParaRPr lang="zh-CN" altLang="en-US" sz="2400" dirty="0">
              <a:solidFill>
                <a:srgbClr val="04516B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7078249" y="4143116"/>
            <a:ext cx="1808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 smtClean="0">
                <a:solidFill>
                  <a:srgbClr val="04516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2019·5</a:t>
            </a:r>
            <a:endParaRPr lang="zh-CN" altLang="en-US" sz="2400" b="1" dirty="0">
              <a:solidFill>
                <a:srgbClr val="04516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07" t="28749" r="4845" b="7489"/>
          <a:stretch/>
        </p:blipFill>
        <p:spPr>
          <a:xfrm>
            <a:off x="-79769" y="2816772"/>
            <a:ext cx="4340772" cy="495721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48"/>
    </mc:Choice>
    <mc:Fallback>
      <p:transition spd="slow" advTm="694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172231"/>
            <a:ext cx="885715" cy="4776626"/>
          </a:xfrm>
          <a:prstGeom prst="rect">
            <a:avLst/>
          </a:prstGeom>
          <a:solidFill>
            <a:srgbClr val="369CAB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 err="1" smtClean="0">
              <a:solidFill>
                <a:srgbClr val="369CAB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189" y="1575385"/>
            <a:ext cx="65733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 smtClean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什么是非法集资</a:t>
            </a:r>
            <a:endParaRPr lang="zh-CN" altLang="en-US" sz="3600" dirty="0">
              <a:solidFill>
                <a:schemeClr val="bg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115614" y="217841"/>
            <a:ext cx="56816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solidFill>
                  <a:srgbClr val="04516B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中再集团</a:t>
            </a:r>
            <a:r>
              <a:rPr lang="en-US" altLang="zh-CN" sz="2400" dirty="0" smtClean="0">
                <a:solidFill>
                  <a:srgbClr val="04516B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2019</a:t>
            </a:r>
            <a:r>
              <a:rPr lang="zh-CN" altLang="en-US" sz="2400" dirty="0">
                <a:solidFill>
                  <a:srgbClr val="04516B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年防范非法集资宣传</a:t>
            </a:r>
            <a:r>
              <a:rPr lang="zh-CN" altLang="en-US" sz="2400" dirty="0" smtClean="0">
                <a:solidFill>
                  <a:srgbClr val="04516B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月活动</a:t>
            </a:r>
            <a:endParaRPr lang="zh-CN" altLang="en-US" sz="2400" dirty="0">
              <a:solidFill>
                <a:srgbClr val="04516B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1142778" y="1267083"/>
            <a:ext cx="8179899" cy="417561"/>
          </a:xfrm>
          <a:prstGeom prst="roundRect">
            <a:avLst/>
          </a:prstGeom>
          <a:solidFill>
            <a:srgbClr val="86BAD2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违反国家有关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规定，违反国家金融管理法律规定，向社会公众（包括单位和个人）吸收资金的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行为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16" name="MH_Other_1"/>
          <p:cNvCxnSpPr/>
          <p:nvPr>
            <p:custDataLst>
              <p:tags r:id="rId1"/>
            </p:custDataLst>
          </p:nvPr>
        </p:nvCxnSpPr>
        <p:spPr>
          <a:xfrm>
            <a:off x="2689573" y="6922443"/>
            <a:ext cx="5899638" cy="0"/>
          </a:xfrm>
          <a:prstGeom prst="line">
            <a:avLst/>
          </a:prstGeom>
          <a:ln>
            <a:solidFill>
              <a:srgbClr val="A2E2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H_Other_2"/>
          <p:cNvSpPr/>
          <p:nvPr>
            <p:custDataLst>
              <p:tags r:id="rId2"/>
            </p:custDataLst>
          </p:nvPr>
        </p:nvSpPr>
        <p:spPr>
          <a:xfrm flipH="1">
            <a:off x="6058332" y="5801710"/>
            <a:ext cx="325316" cy="1177702"/>
          </a:xfrm>
          <a:custGeom>
            <a:avLst/>
            <a:gdLst>
              <a:gd name="connsiteX0" fmla="*/ 325316 w 325316"/>
              <a:gd name="connsiteY0" fmla="*/ 0 h 445584"/>
              <a:gd name="connsiteX1" fmla="*/ 0 w 325316"/>
              <a:gd name="connsiteY1" fmla="*/ 0 h 445584"/>
              <a:gd name="connsiteX2" fmla="*/ 0 w 325316"/>
              <a:gd name="connsiteY2" fmla="*/ 445584 h 445584"/>
              <a:gd name="connsiteX3" fmla="*/ 325316 w 325316"/>
              <a:gd name="connsiteY3" fmla="*/ 445584 h 44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316" h="445584">
                <a:moveTo>
                  <a:pt x="325316" y="0"/>
                </a:moveTo>
                <a:lnTo>
                  <a:pt x="0" y="0"/>
                </a:lnTo>
                <a:lnTo>
                  <a:pt x="0" y="445584"/>
                </a:lnTo>
                <a:lnTo>
                  <a:pt x="325316" y="445584"/>
                </a:lnTo>
                <a:close/>
              </a:path>
            </a:pathLst>
          </a:custGeom>
          <a:solidFill>
            <a:srgbClr val="C5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sp>
        <p:nvSpPr>
          <p:cNvPr id="18" name="MH_Other_3"/>
          <p:cNvSpPr/>
          <p:nvPr>
            <p:custDataLst>
              <p:tags r:id="rId3"/>
            </p:custDataLst>
          </p:nvPr>
        </p:nvSpPr>
        <p:spPr>
          <a:xfrm flipH="1">
            <a:off x="6061827" y="5598252"/>
            <a:ext cx="1253696" cy="211016"/>
          </a:xfrm>
          <a:custGeom>
            <a:avLst/>
            <a:gdLst>
              <a:gd name="connsiteX0" fmla="*/ 0 w 1253696"/>
              <a:gd name="connsiteY0" fmla="*/ 0 h 281354"/>
              <a:gd name="connsiteX1" fmla="*/ 1102479 w 1253696"/>
              <a:gd name="connsiteY1" fmla="*/ 0 h 281354"/>
              <a:gd name="connsiteX2" fmla="*/ 1253696 w 1253696"/>
              <a:gd name="connsiteY2" fmla="*/ 281354 h 281354"/>
              <a:gd name="connsiteX3" fmla="*/ 0 w 1253696"/>
              <a:gd name="connsiteY3" fmla="*/ 281354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696" h="281354">
                <a:moveTo>
                  <a:pt x="0" y="0"/>
                </a:moveTo>
                <a:lnTo>
                  <a:pt x="1102479" y="0"/>
                </a:lnTo>
                <a:lnTo>
                  <a:pt x="1253696" y="281354"/>
                </a:lnTo>
                <a:lnTo>
                  <a:pt x="0" y="281354"/>
                </a:lnTo>
                <a:close/>
              </a:path>
            </a:pathLst>
          </a:custGeom>
          <a:solidFill>
            <a:srgbClr val="26A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sp>
        <p:nvSpPr>
          <p:cNvPr id="19" name="MH_Other_4"/>
          <p:cNvSpPr/>
          <p:nvPr>
            <p:custDataLst>
              <p:tags r:id="rId4"/>
            </p:custDataLst>
          </p:nvPr>
        </p:nvSpPr>
        <p:spPr>
          <a:xfrm>
            <a:off x="5439697" y="4537167"/>
            <a:ext cx="325316" cy="2385275"/>
          </a:xfrm>
          <a:custGeom>
            <a:avLst/>
            <a:gdLst>
              <a:gd name="connsiteX0" fmla="*/ 0 w 325316"/>
              <a:gd name="connsiteY0" fmla="*/ 0 h 2013439"/>
              <a:gd name="connsiteX1" fmla="*/ 325316 w 325316"/>
              <a:gd name="connsiteY1" fmla="*/ 0 h 2013439"/>
              <a:gd name="connsiteX2" fmla="*/ 325316 w 325316"/>
              <a:gd name="connsiteY2" fmla="*/ 2013439 h 2013439"/>
              <a:gd name="connsiteX3" fmla="*/ 0 w 325316"/>
              <a:gd name="connsiteY3" fmla="*/ 2013439 h 201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316" h="2013439">
                <a:moveTo>
                  <a:pt x="0" y="0"/>
                </a:moveTo>
                <a:lnTo>
                  <a:pt x="325316" y="0"/>
                </a:lnTo>
                <a:lnTo>
                  <a:pt x="325316" y="2013439"/>
                </a:lnTo>
                <a:lnTo>
                  <a:pt x="0" y="2013439"/>
                </a:lnTo>
                <a:close/>
              </a:path>
            </a:pathLst>
          </a:custGeom>
          <a:solidFill>
            <a:srgbClr val="C5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sp>
        <p:nvSpPr>
          <p:cNvPr id="20" name="MH_Other_5"/>
          <p:cNvSpPr/>
          <p:nvPr>
            <p:custDataLst>
              <p:tags r:id="rId5"/>
            </p:custDataLst>
          </p:nvPr>
        </p:nvSpPr>
        <p:spPr>
          <a:xfrm flipH="1">
            <a:off x="4818903" y="4851069"/>
            <a:ext cx="325316" cy="2071373"/>
          </a:xfrm>
          <a:custGeom>
            <a:avLst/>
            <a:gdLst>
              <a:gd name="connsiteX0" fmla="*/ 325316 w 325316"/>
              <a:gd name="connsiteY0" fmla="*/ 0 h 1381022"/>
              <a:gd name="connsiteX1" fmla="*/ 0 w 325316"/>
              <a:gd name="connsiteY1" fmla="*/ 0 h 1381022"/>
              <a:gd name="connsiteX2" fmla="*/ 0 w 325316"/>
              <a:gd name="connsiteY2" fmla="*/ 1381022 h 1381022"/>
              <a:gd name="connsiteX3" fmla="*/ 325316 w 325316"/>
              <a:gd name="connsiteY3" fmla="*/ 1381022 h 138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316" h="1381022">
                <a:moveTo>
                  <a:pt x="325316" y="0"/>
                </a:moveTo>
                <a:lnTo>
                  <a:pt x="0" y="0"/>
                </a:lnTo>
                <a:lnTo>
                  <a:pt x="0" y="1381022"/>
                </a:lnTo>
                <a:lnTo>
                  <a:pt x="325316" y="1381022"/>
                </a:lnTo>
                <a:close/>
              </a:path>
            </a:pathLst>
          </a:custGeom>
          <a:solidFill>
            <a:srgbClr val="C5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sp>
        <p:nvSpPr>
          <p:cNvPr id="21" name="MH_SubTitle_4"/>
          <p:cNvSpPr/>
          <p:nvPr>
            <p:custDataLst>
              <p:tags r:id="rId6"/>
            </p:custDataLst>
          </p:nvPr>
        </p:nvSpPr>
        <p:spPr>
          <a:xfrm flipH="1">
            <a:off x="7315805" y="4258130"/>
            <a:ext cx="419495" cy="1562126"/>
          </a:xfrm>
          <a:custGeom>
            <a:avLst/>
            <a:gdLst>
              <a:gd name="connsiteX0" fmla="*/ 162658 w 325316"/>
              <a:gd name="connsiteY0" fmla="*/ 0 h 1405093"/>
              <a:gd name="connsiteX1" fmla="*/ 325316 w 325316"/>
              <a:gd name="connsiteY1" fmla="*/ 162658 h 1405093"/>
              <a:gd name="connsiteX2" fmla="*/ 325315 w 325316"/>
              <a:gd name="connsiteY2" fmla="*/ 1405093 h 1405093"/>
              <a:gd name="connsiteX3" fmla="*/ 0 w 325316"/>
              <a:gd name="connsiteY3" fmla="*/ 1235997 h 1405093"/>
              <a:gd name="connsiteX4" fmla="*/ 0 w 325316"/>
              <a:gd name="connsiteY4" fmla="*/ 162658 h 1405093"/>
              <a:gd name="connsiteX5" fmla="*/ 162658 w 325316"/>
              <a:gd name="connsiteY5" fmla="*/ 0 h 14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316" h="1405093">
                <a:moveTo>
                  <a:pt x="162658" y="0"/>
                </a:moveTo>
                <a:cubicBezTo>
                  <a:pt x="252492" y="0"/>
                  <a:pt x="325316" y="72824"/>
                  <a:pt x="325316" y="162658"/>
                </a:cubicBezTo>
                <a:lnTo>
                  <a:pt x="325315" y="1405093"/>
                </a:lnTo>
                <a:lnTo>
                  <a:pt x="0" y="1235997"/>
                </a:lnTo>
                <a:lnTo>
                  <a:pt x="0" y="162658"/>
                </a:lnTo>
                <a:cubicBezTo>
                  <a:pt x="0" y="72824"/>
                  <a:pt x="72824" y="0"/>
                  <a:pt x="162658" y="0"/>
                </a:cubicBezTo>
                <a:close/>
              </a:path>
            </a:pathLst>
          </a:custGeom>
          <a:solidFill>
            <a:srgbClr val="3AB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dirty="0">
                <a:solidFill>
                  <a:srgbClr val="FE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社会性</a:t>
            </a:r>
          </a:p>
        </p:txBody>
      </p:sp>
      <p:sp>
        <p:nvSpPr>
          <p:cNvPr id="22" name="MH_Other_6"/>
          <p:cNvSpPr/>
          <p:nvPr>
            <p:custDataLst>
              <p:tags r:id="rId7"/>
            </p:custDataLst>
          </p:nvPr>
        </p:nvSpPr>
        <p:spPr>
          <a:xfrm>
            <a:off x="4199189" y="6253908"/>
            <a:ext cx="325316" cy="668534"/>
          </a:xfrm>
          <a:custGeom>
            <a:avLst/>
            <a:gdLst>
              <a:gd name="connsiteX0" fmla="*/ 0 w 325316"/>
              <a:gd name="connsiteY0" fmla="*/ 0 h 891378"/>
              <a:gd name="connsiteX1" fmla="*/ 325316 w 325316"/>
              <a:gd name="connsiteY1" fmla="*/ 0 h 891378"/>
              <a:gd name="connsiteX2" fmla="*/ 325316 w 325316"/>
              <a:gd name="connsiteY2" fmla="*/ 891378 h 891378"/>
              <a:gd name="connsiteX3" fmla="*/ 0 w 325316"/>
              <a:gd name="connsiteY3" fmla="*/ 891378 h 891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316" h="891378">
                <a:moveTo>
                  <a:pt x="0" y="0"/>
                </a:moveTo>
                <a:lnTo>
                  <a:pt x="325316" y="0"/>
                </a:lnTo>
                <a:lnTo>
                  <a:pt x="325316" y="891378"/>
                </a:lnTo>
                <a:lnTo>
                  <a:pt x="0" y="891378"/>
                </a:lnTo>
                <a:close/>
              </a:path>
            </a:pathLst>
          </a:custGeom>
          <a:solidFill>
            <a:srgbClr val="C5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sp>
        <p:nvSpPr>
          <p:cNvPr id="23" name="MH_Other_7"/>
          <p:cNvSpPr/>
          <p:nvPr>
            <p:custDataLst>
              <p:tags r:id="rId8"/>
            </p:custDataLst>
          </p:nvPr>
        </p:nvSpPr>
        <p:spPr>
          <a:xfrm>
            <a:off x="2862184" y="6042739"/>
            <a:ext cx="1692000" cy="211016"/>
          </a:xfrm>
          <a:custGeom>
            <a:avLst/>
            <a:gdLst>
              <a:gd name="connsiteX0" fmla="*/ 0 w 1253696"/>
              <a:gd name="connsiteY0" fmla="*/ 0 h 281354"/>
              <a:gd name="connsiteX1" fmla="*/ 1102479 w 1253696"/>
              <a:gd name="connsiteY1" fmla="*/ 0 h 281354"/>
              <a:gd name="connsiteX2" fmla="*/ 1253696 w 1253696"/>
              <a:gd name="connsiteY2" fmla="*/ 281354 h 281354"/>
              <a:gd name="connsiteX3" fmla="*/ 0 w 1253696"/>
              <a:gd name="connsiteY3" fmla="*/ 281354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696" h="281354">
                <a:moveTo>
                  <a:pt x="0" y="0"/>
                </a:moveTo>
                <a:lnTo>
                  <a:pt x="1102479" y="0"/>
                </a:lnTo>
                <a:lnTo>
                  <a:pt x="1253696" y="281354"/>
                </a:lnTo>
                <a:lnTo>
                  <a:pt x="0" y="281354"/>
                </a:lnTo>
                <a:close/>
              </a:path>
            </a:pathLst>
          </a:custGeom>
          <a:solidFill>
            <a:srgbClr val="26A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sp>
        <p:nvSpPr>
          <p:cNvPr id="24" name="MH_SubTitle_1"/>
          <p:cNvSpPr/>
          <p:nvPr>
            <p:custDataLst>
              <p:tags r:id="rId9"/>
            </p:custDataLst>
          </p:nvPr>
        </p:nvSpPr>
        <p:spPr>
          <a:xfrm>
            <a:off x="2438010" y="4331773"/>
            <a:ext cx="424173" cy="1918650"/>
          </a:xfrm>
          <a:custGeom>
            <a:avLst/>
            <a:gdLst>
              <a:gd name="connsiteX0" fmla="*/ 162658 w 325316"/>
              <a:gd name="connsiteY0" fmla="*/ 0 h 1405093"/>
              <a:gd name="connsiteX1" fmla="*/ 325316 w 325316"/>
              <a:gd name="connsiteY1" fmla="*/ 162658 h 1405093"/>
              <a:gd name="connsiteX2" fmla="*/ 325315 w 325316"/>
              <a:gd name="connsiteY2" fmla="*/ 1405093 h 1405093"/>
              <a:gd name="connsiteX3" fmla="*/ 0 w 325316"/>
              <a:gd name="connsiteY3" fmla="*/ 1235997 h 1405093"/>
              <a:gd name="connsiteX4" fmla="*/ 0 w 325316"/>
              <a:gd name="connsiteY4" fmla="*/ 162658 h 1405093"/>
              <a:gd name="connsiteX5" fmla="*/ 162658 w 325316"/>
              <a:gd name="connsiteY5" fmla="*/ 0 h 14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316" h="1405093">
                <a:moveTo>
                  <a:pt x="162658" y="0"/>
                </a:moveTo>
                <a:cubicBezTo>
                  <a:pt x="252492" y="0"/>
                  <a:pt x="325316" y="72824"/>
                  <a:pt x="325316" y="162658"/>
                </a:cubicBezTo>
                <a:lnTo>
                  <a:pt x="325315" y="1405093"/>
                </a:lnTo>
                <a:lnTo>
                  <a:pt x="0" y="1235997"/>
                </a:lnTo>
                <a:lnTo>
                  <a:pt x="0" y="162658"/>
                </a:lnTo>
                <a:cubicBezTo>
                  <a:pt x="0" y="72824"/>
                  <a:pt x="72824" y="0"/>
                  <a:pt x="162658" y="0"/>
                </a:cubicBezTo>
                <a:close/>
              </a:path>
            </a:pathLst>
          </a:custGeom>
          <a:solidFill>
            <a:srgbClr val="3AB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b="1" dirty="0" smtClean="0">
                <a:solidFill>
                  <a:srgbClr val="FE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非法性</a:t>
            </a:r>
            <a:endParaRPr lang="zh-CN" altLang="en-US" b="1" dirty="0">
              <a:solidFill>
                <a:srgbClr val="FE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5" name="MH_Other_8"/>
          <p:cNvSpPr/>
          <p:nvPr>
            <p:custDataLst>
              <p:tags r:id="rId10"/>
            </p:custDataLst>
          </p:nvPr>
        </p:nvSpPr>
        <p:spPr>
          <a:xfrm>
            <a:off x="2466639" y="3836741"/>
            <a:ext cx="366913" cy="330021"/>
          </a:xfrm>
          <a:prstGeom prst="ellipse">
            <a:avLst/>
          </a:prstGeom>
          <a:solidFill>
            <a:srgbClr val="4AD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EFFFF"/>
                </a:solidFill>
                <a:latin typeface="Calibri" pitchFamily="34" charset="0"/>
              </a:rPr>
              <a:t>A</a:t>
            </a:r>
            <a:endParaRPr lang="zh-CN" altLang="en-US" dirty="0">
              <a:solidFill>
                <a:srgbClr val="FEFFFF"/>
              </a:solidFill>
              <a:latin typeface="Calibri" pitchFamily="34" charset="0"/>
            </a:endParaRPr>
          </a:p>
        </p:txBody>
      </p:sp>
      <p:sp>
        <p:nvSpPr>
          <p:cNvPr id="26" name="MH_Other_9"/>
          <p:cNvSpPr/>
          <p:nvPr>
            <p:custDataLst>
              <p:tags r:id="rId11"/>
            </p:custDataLst>
          </p:nvPr>
        </p:nvSpPr>
        <p:spPr>
          <a:xfrm>
            <a:off x="4269953" y="4331773"/>
            <a:ext cx="1504757" cy="214481"/>
          </a:xfrm>
          <a:custGeom>
            <a:avLst/>
            <a:gdLst>
              <a:gd name="connsiteX0" fmla="*/ 0 w 1253696"/>
              <a:gd name="connsiteY0" fmla="*/ 0 h 281354"/>
              <a:gd name="connsiteX1" fmla="*/ 1102479 w 1253696"/>
              <a:gd name="connsiteY1" fmla="*/ 0 h 281354"/>
              <a:gd name="connsiteX2" fmla="*/ 1253696 w 1253696"/>
              <a:gd name="connsiteY2" fmla="*/ 281354 h 281354"/>
              <a:gd name="connsiteX3" fmla="*/ 0 w 1253696"/>
              <a:gd name="connsiteY3" fmla="*/ 281354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696" h="281354">
                <a:moveTo>
                  <a:pt x="0" y="0"/>
                </a:moveTo>
                <a:lnTo>
                  <a:pt x="1102479" y="0"/>
                </a:lnTo>
                <a:lnTo>
                  <a:pt x="1253696" y="281354"/>
                </a:lnTo>
                <a:lnTo>
                  <a:pt x="0" y="281354"/>
                </a:lnTo>
                <a:close/>
              </a:path>
            </a:pathLst>
          </a:custGeom>
          <a:solidFill>
            <a:srgbClr val="26A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sp>
        <p:nvSpPr>
          <p:cNvPr id="27" name="MH_SubTitle_2"/>
          <p:cNvSpPr/>
          <p:nvPr>
            <p:custDataLst>
              <p:tags r:id="rId12"/>
            </p:custDataLst>
          </p:nvPr>
        </p:nvSpPr>
        <p:spPr>
          <a:xfrm>
            <a:off x="3811462" y="2516894"/>
            <a:ext cx="458491" cy="2020273"/>
          </a:xfrm>
          <a:custGeom>
            <a:avLst/>
            <a:gdLst>
              <a:gd name="connsiteX0" fmla="*/ 162658 w 325316"/>
              <a:gd name="connsiteY0" fmla="*/ 0 h 1405093"/>
              <a:gd name="connsiteX1" fmla="*/ 325316 w 325316"/>
              <a:gd name="connsiteY1" fmla="*/ 162658 h 1405093"/>
              <a:gd name="connsiteX2" fmla="*/ 325315 w 325316"/>
              <a:gd name="connsiteY2" fmla="*/ 1405093 h 1405093"/>
              <a:gd name="connsiteX3" fmla="*/ 0 w 325316"/>
              <a:gd name="connsiteY3" fmla="*/ 1235997 h 1405093"/>
              <a:gd name="connsiteX4" fmla="*/ 0 w 325316"/>
              <a:gd name="connsiteY4" fmla="*/ 162658 h 1405093"/>
              <a:gd name="connsiteX5" fmla="*/ 162658 w 325316"/>
              <a:gd name="connsiteY5" fmla="*/ 0 h 14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316" h="1405093">
                <a:moveTo>
                  <a:pt x="162658" y="0"/>
                </a:moveTo>
                <a:cubicBezTo>
                  <a:pt x="252492" y="0"/>
                  <a:pt x="325316" y="72824"/>
                  <a:pt x="325316" y="162658"/>
                </a:cubicBezTo>
                <a:lnTo>
                  <a:pt x="325315" y="1405093"/>
                </a:lnTo>
                <a:lnTo>
                  <a:pt x="0" y="1235997"/>
                </a:lnTo>
                <a:lnTo>
                  <a:pt x="0" y="162658"/>
                </a:lnTo>
                <a:cubicBezTo>
                  <a:pt x="0" y="72824"/>
                  <a:pt x="72824" y="0"/>
                  <a:pt x="162658" y="0"/>
                </a:cubicBezTo>
                <a:close/>
              </a:path>
            </a:pathLst>
          </a:custGeom>
          <a:solidFill>
            <a:srgbClr val="3AB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dirty="0">
                <a:solidFill>
                  <a:srgbClr val="FE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公开性</a:t>
            </a:r>
          </a:p>
        </p:txBody>
      </p:sp>
      <p:sp>
        <p:nvSpPr>
          <p:cNvPr id="28" name="MH_Other_10"/>
          <p:cNvSpPr/>
          <p:nvPr>
            <p:custDataLst>
              <p:tags r:id="rId13"/>
            </p:custDataLst>
          </p:nvPr>
        </p:nvSpPr>
        <p:spPr>
          <a:xfrm>
            <a:off x="3851023" y="2132052"/>
            <a:ext cx="325315" cy="314189"/>
          </a:xfrm>
          <a:prstGeom prst="ellipse">
            <a:avLst/>
          </a:prstGeom>
          <a:solidFill>
            <a:srgbClr val="4AD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EFFFF"/>
                </a:solidFill>
                <a:latin typeface="Calibri" pitchFamily="34" charset="0"/>
              </a:rPr>
              <a:t>B</a:t>
            </a:r>
            <a:endParaRPr lang="zh-CN" altLang="en-US" dirty="0">
              <a:solidFill>
                <a:srgbClr val="FEFFFF"/>
              </a:solidFill>
              <a:latin typeface="Calibri" pitchFamily="34" charset="0"/>
            </a:endParaRPr>
          </a:p>
        </p:txBody>
      </p:sp>
      <p:sp>
        <p:nvSpPr>
          <p:cNvPr id="29" name="MH_Other_11"/>
          <p:cNvSpPr/>
          <p:nvPr>
            <p:custDataLst>
              <p:tags r:id="rId14"/>
            </p:custDataLst>
          </p:nvPr>
        </p:nvSpPr>
        <p:spPr>
          <a:xfrm flipH="1">
            <a:off x="4818903" y="4642645"/>
            <a:ext cx="1253696" cy="211016"/>
          </a:xfrm>
          <a:custGeom>
            <a:avLst/>
            <a:gdLst>
              <a:gd name="connsiteX0" fmla="*/ 0 w 1253696"/>
              <a:gd name="connsiteY0" fmla="*/ 0 h 281354"/>
              <a:gd name="connsiteX1" fmla="*/ 1102479 w 1253696"/>
              <a:gd name="connsiteY1" fmla="*/ 0 h 281354"/>
              <a:gd name="connsiteX2" fmla="*/ 1253696 w 1253696"/>
              <a:gd name="connsiteY2" fmla="*/ 281354 h 281354"/>
              <a:gd name="connsiteX3" fmla="*/ 0 w 1253696"/>
              <a:gd name="connsiteY3" fmla="*/ 281354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696" h="281354">
                <a:moveTo>
                  <a:pt x="0" y="0"/>
                </a:moveTo>
                <a:lnTo>
                  <a:pt x="1102479" y="0"/>
                </a:lnTo>
                <a:lnTo>
                  <a:pt x="1253696" y="281354"/>
                </a:lnTo>
                <a:lnTo>
                  <a:pt x="0" y="281354"/>
                </a:lnTo>
                <a:close/>
              </a:path>
            </a:pathLst>
          </a:custGeom>
          <a:solidFill>
            <a:srgbClr val="26A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sp>
        <p:nvSpPr>
          <p:cNvPr id="30" name="MH_SubTitle_3"/>
          <p:cNvSpPr/>
          <p:nvPr>
            <p:custDataLst>
              <p:tags r:id="rId15"/>
            </p:custDataLst>
          </p:nvPr>
        </p:nvSpPr>
        <p:spPr>
          <a:xfrm flipH="1">
            <a:off x="6072599" y="2516894"/>
            <a:ext cx="474910" cy="2350212"/>
          </a:xfrm>
          <a:custGeom>
            <a:avLst/>
            <a:gdLst>
              <a:gd name="connsiteX0" fmla="*/ 162658 w 325316"/>
              <a:gd name="connsiteY0" fmla="*/ 0 h 1405093"/>
              <a:gd name="connsiteX1" fmla="*/ 325316 w 325316"/>
              <a:gd name="connsiteY1" fmla="*/ 162658 h 1405093"/>
              <a:gd name="connsiteX2" fmla="*/ 325315 w 325316"/>
              <a:gd name="connsiteY2" fmla="*/ 1405093 h 1405093"/>
              <a:gd name="connsiteX3" fmla="*/ 0 w 325316"/>
              <a:gd name="connsiteY3" fmla="*/ 1235997 h 1405093"/>
              <a:gd name="connsiteX4" fmla="*/ 0 w 325316"/>
              <a:gd name="connsiteY4" fmla="*/ 162658 h 1405093"/>
              <a:gd name="connsiteX5" fmla="*/ 162658 w 325316"/>
              <a:gd name="connsiteY5" fmla="*/ 0 h 14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316" h="1405093">
                <a:moveTo>
                  <a:pt x="162658" y="0"/>
                </a:moveTo>
                <a:cubicBezTo>
                  <a:pt x="252492" y="0"/>
                  <a:pt x="325316" y="72824"/>
                  <a:pt x="325316" y="162658"/>
                </a:cubicBezTo>
                <a:lnTo>
                  <a:pt x="325315" y="1405093"/>
                </a:lnTo>
                <a:lnTo>
                  <a:pt x="0" y="1235997"/>
                </a:lnTo>
                <a:lnTo>
                  <a:pt x="0" y="162658"/>
                </a:lnTo>
                <a:cubicBezTo>
                  <a:pt x="0" y="72824"/>
                  <a:pt x="72824" y="0"/>
                  <a:pt x="162658" y="0"/>
                </a:cubicBezTo>
                <a:close/>
              </a:path>
            </a:pathLst>
          </a:custGeom>
          <a:solidFill>
            <a:srgbClr val="3AB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dirty="0">
                <a:solidFill>
                  <a:srgbClr val="FE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利诱性</a:t>
            </a:r>
          </a:p>
        </p:txBody>
      </p:sp>
      <p:sp>
        <p:nvSpPr>
          <p:cNvPr id="31" name="MH_Other_12"/>
          <p:cNvSpPr/>
          <p:nvPr>
            <p:custDataLst>
              <p:tags r:id="rId16"/>
            </p:custDataLst>
          </p:nvPr>
        </p:nvSpPr>
        <p:spPr>
          <a:xfrm>
            <a:off x="6083110" y="2062890"/>
            <a:ext cx="325315" cy="306986"/>
          </a:xfrm>
          <a:prstGeom prst="ellipse">
            <a:avLst/>
          </a:prstGeom>
          <a:solidFill>
            <a:srgbClr val="4AD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EFFFF"/>
                </a:solidFill>
                <a:latin typeface="Calibri" pitchFamily="34" charset="0"/>
              </a:rPr>
              <a:t>C</a:t>
            </a:r>
            <a:endParaRPr lang="zh-CN" altLang="en-US" dirty="0">
              <a:solidFill>
                <a:srgbClr val="FEFFFF"/>
              </a:solidFill>
              <a:latin typeface="Calibri" pitchFamily="34" charset="0"/>
            </a:endParaRPr>
          </a:p>
        </p:txBody>
      </p:sp>
      <p:sp>
        <p:nvSpPr>
          <p:cNvPr id="32" name="MH_Other_13"/>
          <p:cNvSpPr/>
          <p:nvPr>
            <p:custDataLst>
              <p:tags r:id="rId17"/>
            </p:custDataLst>
          </p:nvPr>
        </p:nvSpPr>
        <p:spPr>
          <a:xfrm>
            <a:off x="7315523" y="3892151"/>
            <a:ext cx="325315" cy="243986"/>
          </a:xfrm>
          <a:prstGeom prst="ellipse">
            <a:avLst/>
          </a:prstGeom>
          <a:solidFill>
            <a:srgbClr val="4AD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EFFFF"/>
                </a:solidFill>
                <a:latin typeface="Calibri" pitchFamily="34" charset="0"/>
              </a:rPr>
              <a:t>D</a:t>
            </a:r>
            <a:endParaRPr lang="zh-CN" altLang="en-US" dirty="0">
              <a:solidFill>
                <a:srgbClr val="FEFFFF"/>
              </a:solidFill>
              <a:latin typeface="Calibri" pitchFamily="34" charset="0"/>
            </a:endParaRPr>
          </a:p>
        </p:txBody>
      </p:sp>
      <p:sp>
        <p:nvSpPr>
          <p:cNvPr id="33" name="MH_Title_1"/>
          <p:cNvSpPr txBox="1"/>
          <p:nvPr>
            <p:custDataLst>
              <p:tags r:id="rId18"/>
            </p:custDataLst>
          </p:nvPr>
        </p:nvSpPr>
        <p:spPr>
          <a:xfrm>
            <a:off x="4013681" y="6935888"/>
            <a:ext cx="2648287" cy="433388"/>
          </a:xfrm>
          <a:prstGeom prst="rect">
            <a:avLst/>
          </a:prstGeom>
          <a:solidFill>
            <a:srgbClr val="369CAB"/>
          </a:solidFill>
        </p:spPr>
        <p:txBody>
          <a:bodyPr wrap="square" rtlCol="0" anchor="ctr">
            <a:normAutofit fontScale="85000" lnSpcReduction="200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非法集资的特征</a:t>
            </a:r>
            <a:endParaRPr lang="zh-CN" altLang="en-US" sz="20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02849" y="4331773"/>
            <a:ext cx="10070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1600" kern="100" dirty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未经有关部门依法批准</a:t>
            </a:r>
            <a:r>
              <a:rPr lang="zh-CN" altLang="zh-CN" sz="1600" kern="100" dirty="0" smtClean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或借用</a:t>
            </a:r>
            <a:r>
              <a:rPr lang="zh-CN" altLang="zh-CN" sz="1600" kern="100" dirty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合法经营的形式吸收资金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381428" y="2665557"/>
            <a:ext cx="11994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1600" kern="100" dirty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通过媒体、推介会</a:t>
            </a:r>
            <a:r>
              <a:rPr lang="zh-CN" altLang="zh-CN" sz="1600" kern="100" dirty="0" smtClean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、</a:t>
            </a:r>
            <a:endParaRPr lang="en-US" altLang="zh-CN" sz="1600" kern="100" dirty="0" smtClean="0">
              <a:latin typeface="幼圆" panose="02010509060101010101" pitchFamily="49" charset="-122"/>
              <a:ea typeface="幼圆" panose="02010509060101010101" pitchFamily="49" charset="-122"/>
              <a:cs typeface="仿宋_GB2312" panose="02010609030101010101" pitchFamily="49" charset="-122"/>
            </a:endParaRPr>
          </a:p>
          <a:p>
            <a:pPr algn="ctr"/>
            <a:r>
              <a:rPr lang="zh-CN" altLang="zh-CN" sz="1600" kern="100" dirty="0" smtClean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传单、</a:t>
            </a:r>
            <a:endParaRPr lang="en-US" altLang="zh-CN" sz="1600" kern="100" dirty="0" smtClean="0">
              <a:latin typeface="幼圆" panose="02010509060101010101" pitchFamily="49" charset="-122"/>
              <a:ea typeface="幼圆" panose="02010509060101010101" pitchFamily="49" charset="-122"/>
              <a:cs typeface="仿宋_GB2312" panose="02010609030101010101" pitchFamily="49" charset="-122"/>
            </a:endParaRPr>
          </a:p>
          <a:p>
            <a:pPr algn="ctr"/>
            <a:r>
              <a:rPr lang="zh-CN" altLang="zh-CN" sz="1600" kern="100" dirty="0" smtClean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手机</a:t>
            </a:r>
            <a:r>
              <a:rPr lang="zh-CN" altLang="zh-CN" sz="1600" kern="100" dirty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短信等途径向社会公开宣传</a:t>
            </a:r>
            <a:endParaRPr lang="zh-CN" altLang="en-US" sz="1600" kern="100" dirty="0">
              <a:latin typeface="幼圆" panose="02010509060101010101" pitchFamily="49" charset="-122"/>
              <a:ea typeface="幼圆" panose="02010509060101010101" pitchFamily="49" charset="-122"/>
              <a:cs typeface="仿宋_GB2312" panose="02010609030101010101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525224" y="2578527"/>
            <a:ext cx="18917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1600" kern="100" dirty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承诺在一定期限内以货币、实物、股权等方式还本付息或者给付回报</a:t>
            </a:r>
            <a:endParaRPr lang="zh-CN" altLang="en-US" sz="1600" kern="100" dirty="0">
              <a:latin typeface="幼圆" panose="02010509060101010101" pitchFamily="49" charset="-122"/>
              <a:ea typeface="幼圆" panose="02010509060101010101" pitchFamily="49" charset="-122"/>
              <a:cs typeface="仿宋_GB2312" panose="02010609030101010101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809678" y="4342433"/>
            <a:ext cx="1559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1600" kern="100" dirty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向社会公众即社会不</a:t>
            </a:r>
            <a:r>
              <a:rPr lang="zh-CN" altLang="zh-CN" sz="1600" kern="100" dirty="0" smtClean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特定</a:t>
            </a:r>
            <a:endParaRPr lang="en-US" altLang="zh-CN" sz="1600" kern="100" dirty="0" smtClean="0">
              <a:latin typeface="幼圆" panose="02010509060101010101" pitchFamily="49" charset="-122"/>
              <a:ea typeface="幼圆" panose="02010509060101010101" pitchFamily="49" charset="-122"/>
              <a:cs typeface="仿宋_GB2312" panose="02010609030101010101" pitchFamily="49" charset="-122"/>
            </a:endParaRPr>
          </a:p>
          <a:p>
            <a:pPr algn="ctr"/>
            <a:r>
              <a:rPr lang="zh-CN" altLang="zh-CN" sz="1600" kern="100" dirty="0" smtClean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对象</a:t>
            </a:r>
            <a:r>
              <a:rPr lang="zh-CN" altLang="zh-CN" sz="1600" kern="100" dirty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吸收资金</a:t>
            </a:r>
            <a:endParaRPr lang="zh-CN" altLang="en-US" sz="1600" kern="100" dirty="0">
              <a:latin typeface="幼圆" panose="02010509060101010101" pitchFamily="49" charset="-122"/>
              <a:ea typeface="幼圆" panose="02010509060101010101" pitchFamily="49" charset="-122"/>
              <a:cs typeface="仿宋_GB2312" panose="0201060903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09"/>
    </mc:Choice>
    <mc:Fallback>
      <p:transition spd="slow" advTm="1600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172231"/>
            <a:ext cx="885715" cy="4776626"/>
          </a:xfrm>
          <a:prstGeom prst="rect">
            <a:avLst/>
          </a:prstGeom>
          <a:solidFill>
            <a:srgbClr val="369CAB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 err="1" smtClean="0">
              <a:solidFill>
                <a:srgbClr val="369CAB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5471" y="1267083"/>
            <a:ext cx="65733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 smtClean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非法集资犯罪行为</a:t>
            </a:r>
            <a:endParaRPr lang="zh-CN" altLang="en-US" sz="3600" dirty="0">
              <a:solidFill>
                <a:schemeClr val="bg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115614" y="217841"/>
            <a:ext cx="56816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solidFill>
                  <a:srgbClr val="04516B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中再集团</a:t>
            </a:r>
            <a:r>
              <a:rPr lang="en-US" altLang="zh-CN" sz="2400" dirty="0" smtClean="0">
                <a:solidFill>
                  <a:srgbClr val="04516B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2019</a:t>
            </a:r>
            <a:r>
              <a:rPr lang="zh-CN" altLang="en-US" sz="2400" dirty="0">
                <a:solidFill>
                  <a:srgbClr val="04516B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年防范非法集资宣传</a:t>
            </a:r>
            <a:r>
              <a:rPr lang="zh-CN" altLang="en-US" sz="2400" dirty="0" smtClean="0">
                <a:solidFill>
                  <a:srgbClr val="04516B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月活动</a:t>
            </a:r>
            <a:endParaRPr lang="zh-CN" altLang="en-US" sz="2400" dirty="0">
              <a:solidFill>
                <a:srgbClr val="04516B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1048185" y="1172231"/>
            <a:ext cx="8179899" cy="871302"/>
          </a:xfrm>
          <a:prstGeom prst="roundRect">
            <a:avLst/>
          </a:prstGeom>
          <a:solidFill>
            <a:srgbClr val="86BAD2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非法集资根据主观态度、行为方式、危害结果等具体情况的不同，构成相应的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罪名</a:t>
            </a:r>
            <a:endParaRPr lang="en-US" altLang="zh-CN" sz="1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其中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最主要的是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《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刑法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》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中的“非法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吸收公众存款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罪”和第“集资诈骗罪”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7" name="MH_Other_4"/>
          <p:cNvSpPr/>
          <p:nvPr>
            <p:custDataLst>
              <p:tags r:id="rId1"/>
            </p:custDataLst>
          </p:nvPr>
        </p:nvSpPr>
        <p:spPr>
          <a:xfrm>
            <a:off x="1792236" y="3770655"/>
            <a:ext cx="1085008" cy="771553"/>
          </a:xfrm>
          <a:custGeom>
            <a:avLst/>
            <a:gdLst>
              <a:gd name="connsiteX0" fmla="*/ 1280265 w 1280265"/>
              <a:gd name="connsiteY0" fmla="*/ 0 h 1336431"/>
              <a:gd name="connsiteX1" fmla="*/ 770311 w 1280265"/>
              <a:gd name="connsiteY1" fmla="*/ 202223 h 1336431"/>
              <a:gd name="connsiteX2" fmla="*/ 357073 w 1280265"/>
              <a:gd name="connsiteY2" fmla="*/ 571500 h 1336431"/>
              <a:gd name="connsiteX3" fmla="*/ 40550 w 1280265"/>
              <a:gd name="connsiteY3" fmla="*/ 1028700 h 1336431"/>
              <a:gd name="connsiteX4" fmla="*/ 14173 w 1280265"/>
              <a:gd name="connsiteY4" fmla="*/ 1336431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265" h="1336431">
                <a:moveTo>
                  <a:pt x="1280265" y="0"/>
                </a:moveTo>
                <a:cubicBezTo>
                  <a:pt x="1102220" y="53486"/>
                  <a:pt x="924176" y="106973"/>
                  <a:pt x="770311" y="202223"/>
                </a:cubicBezTo>
                <a:cubicBezTo>
                  <a:pt x="616446" y="297473"/>
                  <a:pt x="478700" y="433754"/>
                  <a:pt x="357073" y="571500"/>
                </a:cubicBezTo>
                <a:cubicBezTo>
                  <a:pt x="235446" y="709246"/>
                  <a:pt x="97700" y="901211"/>
                  <a:pt x="40550" y="1028700"/>
                </a:cubicBezTo>
                <a:cubicBezTo>
                  <a:pt x="-16600" y="1156189"/>
                  <a:pt x="-1214" y="1246310"/>
                  <a:pt x="14173" y="1336431"/>
                </a:cubicBezTo>
              </a:path>
            </a:pathLst>
          </a:custGeom>
          <a:noFill/>
          <a:ln>
            <a:solidFill>
              <a:srgbClr val="EB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MH_Other_5"/>
          <p:cNvSpPr/>
          <p:nvPr>
            <p:custDataLst>
              <p:tags r:id="rId2"/>
            </p:custDataLst>
          </p:nvPr>
        </p:nvSpPr>
        <p:spPr>
          <a:xfrm>
            <a:off x="2117874" y="3764381"/>
            <a:ext cx="759369" cy="395777"/>
          </a:xfrm>
          <a:custGeom>
            <a:avLst/>
            <a:gdLst>
              <a:gd name="connsiteX0" fmla="*/ 936800 w 936800"/>
              <a:gd name="connsiteY0" fmla="*/ 0 h 705361"/>
              <a:gd name="connsiteX1" fmla="*/ 934440 w 936800"/>
              <a:gd name="connsiteY1" fmla="*/ 12638 h 705361"/>
              <a:gd name="connsiteX2" fmla="*/ 305655 w 936800"/>
              <a:gd name="connsiteY2" fmla="*/ 705361 h 705361"/>
              <a:gd name="connsiteX3" fmla="*/ 40030 w 936800"/>
              <a:gd name="connsiteY3" fmla="*/ 616230 h 705361"/>
              <a:gd name="connsiteX4" fmla="*/ 0 w 936800"/>
              <a:gd name="connsiteY4" fmla="*/ 580117 h 705361"/>
              <a:gd name="connsiteX5" fmla="*/ 25579 w 936800"/>
              <a:gd name="connsiteY5" fmla="*/ 545326 h 705361"/>
              <a:gd name="connsiteX6" fmla="*/ 610280 w 936800"/>
              <a:gd name="connsiteY6" fmla="*/ 107428 h 705361"/>
              <a:gd name="connsiteX7" fmla="*/ 822009 w 936800"/>
              <a:gd name="connsiteY7" fmla="*/ 27354 h 705361"/>
              <a:gd name="connsiteX0-1" fmla="*/ 1065951 w 1065951"/>
              <a:gd name="connsiteY0-2" fmla="*/ 0 h 740584"/>
              <a:gd name="connsiteX1-3" fmla="*/ 934440 w 1065951"/>
              <a:gd name="connsiteY1-4" fmla="*/ 47861 h 740584"/>
              <a:gd name="connsiteX2-5" fmla="*/ 305655 w 1065951"/>
              <a:gd name="connsiteY2-6" fmla="*/ 740584 h 740584"/>
              <a:gd name="connsiteX3-7" fmla="*/ 40030 w 1065951"/>
              <a:gd name="connsiteY3-8" fmla="*/ 651453 h 740584"/>
              <a:gd name="connsiteX4-9" fmla="*/ 0 w 1065951"/>
              <a:gd name="connsiteY4-10" fmla="*/ 615340 h 740584"/>
              <a:gd name="connsiteX5-11" fmla="*/ 25579 w 1065951"/>
              <a:gd name="connsiteY5-12" fmla="*/ 580549 h 740584"/>
              <a:gd name="connsiteX6-13" fmla="*/ 610280 w 1065951"/>
              <a:gd name="connsiteY6-14" fmla="*/ 142651 h 740584"/>
              <a:gd name="connsiteX7-15" fmla="*/ 822009 w 1065951"/>
              <a:gd name="connsiteY7-16" fmla="*/ 62577 h 740584"/>
              <a:gd name="connsiteX8" fmla="*/ 1065951 w 1065951"/>
              <a:gd name="connsiteY8" fmla="*/ 0 h 740584"/>
              <a:gd name="connsiteX0-17" fmla="*/ 1065951 w 1065951"/>
              <a:gd name="connsiteY0-18" fmla="*/ 0 h 777223"/>
              <a:gd name="connsiteX1-19" fmla="*/ 1040109 w 1065951"/>
              <a:gd name="connsiteY1-20" fmla="*/ 47861 h 777223"/>
              <a:gd name="connsiteX2-21" fmla="*/ 305655 w 1065951"/>
              <a:gd name="connsiteY2-22" fmla="*/ 740584 h 777223"/>
              <a:gd name="connsiteX3-23" fmla="*/ 40030 w 1065951"/>
              <a:gd name="connsiteY3-24" fmla="*/ 651453 h 777223"/>
              <a:gd name="connsiteX4-25" fmla="*/ 0 w 1065951"/>
              <a:gd name="connsiteY4-26" fmla="*/ 615340 h 777223"/>
              <a:gd name="connsiteX5-27" fmla="*/ 25579 w 1065951"/>
              <a:gd name="connsiteY5-28" fmla="*/ 580549 h 777223"/>
              <a:gd name="connsiteX6-29" fmla="*/ 610280 w 1065951"/>
              <a:gd name="connsiteY6-30" fmla="*/ 142651 h 777223"/>
              <a:gd name="connsiteX7-31" fmla="*/ 822009 w 1065951"/>
              <a:gd name="connsiteY7-32" fmla="*/ 62577 h 777223"/>
              <a:gd name="connsiteX8-33" fmla="*/ 1065951 w 1065951"/>
              <a:gd name="connsiteY8-34" fmla="*/ 0 h 777223"/>
              <a:gd name="connsiteX0-35" fmla="*/ 1065951 w 1065951"/>
              <a:gd name="connsiteY0-36" fmla="*/ 0 h 740752"/>
              <a:gd name="connsiteX1-37" fmla="*/ 1040109 w 1065951"/>
              <a:gd name="connsiteY1-38" fmla="*/ 47861 h 740752"/>
              <a:gd name="connsiteX2-39" fmla="*/ 305655 w 1065951"/>
              <a:gd name="connsiteY2-40" fmla="*/ 740584 h 740752"/>
              <a:gd name="connsiteX3-41" fmla="*/ 40030 w 1065951"/>
              <a:gd name="connsiteY3-42" fmla="*/ 651453 h 740752"/>
              <a:gd name="connsiteX4-43" fmla="*/ 0 w 1065951"/>
              <a:gd name="connsiteY4-44" fmla="*/ 615340 h 740752"/>
              <a:gd name="connsiteX5-45" fmla="*/ 25579 w 1065951"/>
              <a:gd name="connsiteY5-46" fmla="*/ 580549 h 740752"/>
              <a:gd name="connsiteX6-47" fmla="*/ 610280 w 1065951"/>
              <a:gd name="connsiteY6-48" fmla="*/ 142651 h 740752"/>
              <a:gd name="connsiteX7-49" fmla="*/ 822009 w 1065951"/>
              <a:gd name="connsiteY7-50" fmla="*/ 62577 h 740752"/>
              <a:gd name="connsiteX8-51" fmla="*/ 1065951 w 1065951"/>
              <a:gd name="connsiteY8-52" fmla="*/ 0 h 7407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</a:cxnLst>
            <a:rect l="l" t="t" r="r" b="b"/>
            <a:pathLst>
              <a:path w="1065951" h="740752">
                <a:moveTo>
                  <a:pt x="1065951" y="0"/>
                </a:moveTo>
                <a:cubicBezTo>
                  <a:pt x="1065164" y="4213"/>
                  <a:pt x="1040896" y="43648"/>
                  <a:pt x="1040109" y="47861"/>
                </a:cubicBezTo>
                <a:cubicBezTo>
                  <a:pt x="936513" y="454946"/>
                  <a:pt x="500166" y="748822"/>
                  <a:pt x="305655" y="740584"/>
                </a:cubicBezTo>
                <a:cubicBezTo>
                  <a:pt x="185941" y="735514"/>
                  <a:pt x="121672" y="708847"/>
                  <a:pt x="40030" y="651453"/>
                </a:cubicBezTo>
                <a:lnTo>
                  <a:pt x="0" y="615340"/>
                </a:lnTo>
                <a:lnTo>
                  <a:pt x="25579" y="580549"/>
                </a:lnTo>
                <a:cubicBezTo>
                  <a:pt x="161442" y="410521"/>
                  <a:pt x="363393" y="254074"/>
                  <a:pt x="610280" y="142651"/>
                </a:cubicBezTo>
                <a:cubicBezTo>
                  <a:pt x="680819" y="110816"/>
                  <a:pt x="751687" y="84163"/>
                  <a:pt x="822009" y="62577"/>
                </a:cubicBezTo>
                <a:cubicBezTo>
                  <a:pt x="860273" y="53459"/>
                  <a:pt x="1027687" y="9118"/>
                  <a:pt x="1065951" y="0"/>
                </a:cubicBezTo>
                <a:close/>
              </a:path>
            </a:pathLst>
          </a:custGeom>
          <a:solidFill>
            <a:srgbClr val="EB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MH_SubTitle_2"/>
          <p:cNvSpPr/>
          <p:nvPr>
            <p:custDataLst>
              <p:tags r:id="rId3"/>
            </p:custDataLst>
          </p:nvPr>
        </p:nvSpPr>
        <p:spPr>
          <a:xfrm>
            <a:off x="1594923" y="2447502"/>
            <a:ext cx="1455369" cy="1718840"/>
          </a:xfrm>
          <a:custGeom>
            <a:avLst/>
            <a:gdLst>
              <a:gd name="connsiteX0" fmla="*/ 764931 w 1529862"/>
              <a:gd name="connsiteY0" fmla="*/ 70339 h 2409092"/>
              <a:gd name="connsiteX1" fmla="*/ 82519 w 1529862"/>
              <a:gd name="connsiteY1" fmla="*/ 1204547 h 2409092"/>
              <a:gd name="connsiteX2" fmla="*/ 764931 w 1529862"/>
              <a:gd name="connsiteY2" fmla="*/ 2338755 h 2409092"/>
              <a:gd name="connsiteX3" fmla="*/ 1447343 w 1529862"/>
              <a:gd name="connsiteY3" fmla="*/ 1204547 h 2409092"/>
              <a:gd name="connsiteX4" fmla="*/ 764931 w 1529862"/>
              <a:gd name="connsiteY4" fmla="*/ 70339 h 2409092"/>
              <a:gd name="connsiteX5" fmla="*/ 764931 w 1529862"/>
              <a:gd name="connsiteY5" fmla="*/ 0 h 2409092"/>
              <a:gd name="connsiteX6" fmla="*/ 1529862 w 1529862"/>
              <a:gd name="connsiteY6" fmla="*/ 1204546 h 2409092"/>
              <a:gd name="connsiteX7" fmla="*/ 764931 w 1529862"/>
              <a:gd name="connsiteY7" fmla="*/ 2409092 h 2409092"/>
              <a:gd name="connsiteX8" fmla="*/ 0 w 1529862"/>
              <a:gd name="connsiteY8" fmla="*/ 1204546 h 2409092"/>
              <a:gd name="connsiteX9" fmla="*/ 764931 w 1529862"/>
              <a:gd name="connsiteY9" fmla="*/ 0 h 240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9862" h="2409092">
                <a:moveTo>
                  <a:pt x="764931" y="70339"/>
                </a:moveTo>
                <a:cubicBezTo>
                  <a:pt x="388045" y="70339"/>
                  <a:pt x="82519" y="578141"/>
                  <a:pt x="82519" y="1204547"/>
                </a:cubicBezTo>
                <a:cubicBezTo>
                  <a:pt x="82519" y="1830953"/>
                  <a:pt x="388045" y="2338755"/>
                  <a:pt x="764931" y="2338755"/>
                </a:cubicBezTo>
                <a:cubicBezTo>
                  <a:pt x="1141817" y="2338755"/>
                  <a:pt x="1447343" y="1830953"/>
                  <a:pt x="1447343" y="1204547"/>
                </a:cubicBezTo>
                <a:cubicBezTo>
                  <a:pt x="1447343" y="578141"/>
                  <a:pt x="1141817" y="70339"/>
                  <a:pt x="764931" y="70339"/>
                </a:cubicBezTo>
                <a:close/>
                <a:moveTo>
                  <a:pt x="764931" y="0"/>
                </a:moveTo>
                <a:cubicBezTo>
                  <a:pt x="1187391" y="0"/>
                  <a:pt x="1529862" y="539294"/>
                  <a:pt x="1529862" y="1204546"/>
                </a:cubicBezTo>
                <a:cubicBezTo>
                  <a:pt x="1529862" y="1869798"/>
                  <a:pt x="1187391" y="2409092"/>
                  <a:pt x="764931" y="2409092"/>
                </a:cubicBezTo>
                <a:cubicBezTo>
                  <a:pt x="342471" y="2409092"/>
                  <a:pt x="0" y="1869798"/>
                  <a:pt x="0" y="1204546"/>
                </a:cubicBezTo>
                <a:cubicBezTo>
                  <a:pt x="0" y="539294"/>
                  <a:pt x="342471" y="0"/>
                  <a:pt x="764931" y="0"/>
                </a:cubicBezTo>
                <a:close/>
              </a:path>
            </a:pathLst>
          </a:custGeom>
          <a:solidFill>
            <a:srgbClr val="E56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0" rtlCol="0" anchor="ctr">
            <a:normAutofit/>
          </a:bodyPr>
          <a:lstStyle/>
          <a:p>
            <a:pPr algn="ctr"/>
            <a:endParaRPr lang="en-US" altLang="zh-CN" dirty="0" smtClean="0">
              <a:solidFill>
                <a:srgbClr val="E56768"/>
              </a:solidFill>
              <a:latin typeface="Calibri" pitchFamily="34" charset="0"/>
            </a:endParaRPr>
          </a:p>
          <a:p>
            <a:pPr algn="ctr"/>
            <a:r>
              <a:rPr lang="zh-CN" altLang="en-US" dirty="0" smtClean="0">
                <a:solidFill>
                  <a:srgbClr val="E56768"/>
                </a:solidFill>
                <a:latin typeface="Calibri" pitchFamily="34" charset="0"/>
              </a:rPr>
              <a:t>非法吸收</a:t>
            </a:r>
            <a:endParaRPr lang="en-US" altLang="zh-CN" dirty="0" smtClean="0">
              <a:solidFill>
                <a:srgbClr val="E56768"/>
              </a:solidFill>
              <a:latin typeface="Calibri" pitchFamily="34" charset="0"/>
            </a:endParaRPr>
          </a:p>
          <a:p>
            <a:pPr algn="ctr"/>
            <a:r>
              <a:rPr lang="zh-CN" altLang="en-US" dirty="0" smtClean="0">
                <a:solidFill>
                  <a:srgbClr val="E56768"/>
                </a:solidFill>
                <a:latin typeface="Calibri" pitchFamily="34" charset="0"/>
              </a:rPr>
              <a:t>公众存款</a:t>
            </a:r>
            <a:endParaRPr lang="en-US" altLang="zh-CN" dirty="0" smtClean="0">
              <a:solidFill>
                <a:srgbClr val="E56768"/>
              </a:solidFill>
              <a:latin typeface="Calibri" pitchFamily="34" charset="0"/>
            </a:endParaRPr>
          </a:p>
          <a:p>
            <a:pPr algn="ctr"/>
            <a:r>
              <a:rPr lang="zh-CN" altLang="en-US" dirty="0" smtClean="0">
                <a:solidFill>
                  <a:srgbClr val="E56768"/>
                </a:solidFill>
                <a:latin typeface="Calibri" pitchFamily="34" charset="0"/>
              </a:rPr>
              <a:t>罪</a:t>
            </a:r>
            <a:endParaRPr lang="zh-CN" altLang="en-US" dirty="0">
              <a:solidFill>
                <a:srgbClr val="E56768"/>
              </a:solidFill>
              <a:latin typeface="Calibri" pitchFamily="34" charset="0"/>
            </a:endParaRPr>
          </a:p>
        </p:txBody>
      </p:sp>
      <p:sp>
        <p:nvSpPr>
          <p:cNvPr id="40" name="MH_Other_6"/>
          <p:cNvSpPr/>
          <p:nvPr>
            <p:custDataLst>
              <p:tags r:id="rId4"/>
            </p:custDataLst>
          </p:nvPr>
        </p:nvSpPr>
        <p:spPr>
          <a:xfrm>
            <a:off x="1591495" y="4385379"/>
            <a:ext cx="401481" cy="301111"/>
          </a:xfrm>
          <a:prstGeom prst="ellipse">
            <a:avLst/>
          </a:prstGeom>
          <a:solidFill>
            <a:srgbClr val="EB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EFFFF"/>
                </a:solidFill>
              </a:rPr>
              <a:t>1</a:t>
            </a:r>
            <a:endParaRPr lang="zh-CN" altLang="en-US" dirty="0">
              <a:solidFill>
                <a:srgbClr val="FEFFFF"/>
              </a:solidFill>
            </a:endParaRPr>
          </a:p>
        </p:txBody>
      </p:sp>
      <p:sp>
        <p:nvSpPr>
          <p:cNvPr id="41" name="MH_Other_7"/>
          <p:cNvSpPr/>
          <p:nvPr>
            <p:custDataLst>
              <p:tags r:id="rId5"/>
            </p:custDataLst>
          </p:nvPr>
        </p:nvSpPr>
        <p:spPr>
          <a:xfrm>
            <a:off x="1792236" y="6412590"/>
            <a:ext cx="1085008" cy="771553"/>
          </a:xfrm>
          <a:custGeom>
            <a:avLst/>
            <a:gdLst>
              <a:gd name="connsiteX0" fmla="*/ 1280265 w 1280265"/>
              <a:gd name="connsiteY0" fmla="*/ 0 h 1336431"/>
              <a:gd name="connsiteX1" fmla="*/ 770311 w 1280265"/>
              <a:gd name="connsiteY1" fmla="*/ 202223 h 1336431"/>
              <a:gd name="connsiteX2" fmla="*/ 357073 w 1280265"/>
              <a:gd name="connsiteY2" fmla="*/ 571500 h 1336431"/>
              <a:gd name="connsiteX3" fmla="*/ 40550 w 1280265"/>
              <a:gd name="connsiteY3" fmla="*/ 1028700 h 1336431"/>
              <a:gd name="connsiteX4" fmla="*/ 14173 w 1280265"/>
              <a:gd name="connsiteY4" fmla="*/ 1336431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265" h="1336431">
                <a:moveTo>
                  <a:pt x="1280265" y="0"/>
                </a:moveTo>
                <a:cubicBezTo>
                  <a:pt x="1102220" y="53486"/>
                  <a:pt x="924176" y="106973"/>
                  <a:pt x="770311" y="202223"/>
                </a:cubicBezTo>
                <a:cubicBezTo>
                  <a:pt x="616446" y="297473"/>
                  <a:pt x="478700" y="433754"/>
                  <a:pt x="357073" y="571500"/>
                </a:cubicBezTo>
                <a:cubicBezTo>
                  <a:pt x="235446" y="709246"/>
                  <a:pt x="97700" y="901211"/>
                  <a:pt x="40550" y="1028700"/>
                </a:cubicBezTo>
                <a:cubicBezTo>
                  <a:pt x="-16600" y="1156189"/>
                  <a:pt x="-1214" y="1246310"/>
                  <a:pt x="14173" y="1336431"/>
                </a:cubicBezTo>
              </a:path>
            </a:pathLst>
          </a:custGeom>
          <a:noFill/>
          <a:ln>
            <a:solidFill>
              <a:srgbClr val="FFC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MH_Other_8"/>
          <p:cNvSpPr/>
          <p:nvPr>
            <p:custDataLst>
              <p:tags r:id="rId6"/>
            </p:custDataLst>
          </p:nvPr>
        </p:nvSpPr>
        <p:spPr>
          <a:xfrm>
            <a:off x="2117874" y="6406316"/>
            <a:ext cx="759369" cy="395777"/>
          </a:xfrm>
          <a:custGeom>
            <a:avLst/>
            <a:gdLst>
              <a:gd name="connsiteX0" fmla="*/ 936800 w 936800"/>
              <a:gd name="connsiteY0" fmla="*/ 0 h 705361"/>
              <a:gd name="connsiteX1" fmla="*/ 934440 w 936800"/>
              <a:gd name="connsiteY1" fmla="*/ 12638 h 705361"/>
              <a:gd name="connsiteX2" fmla="*/ 305655 w 936800"/>
              <a:gd name="connsiteY2" fmla="*/ 705361 h 705361"/>
              <a:gd name="connsiteX3" fmla="*/ 40030 w 936800"/>
              <a:gd name="connsiteY3" fmla="*/ 616230 h 705361"/>
              <a:gd name="connsiteX4" fmla="*/ 0 w 936800"/>
              <a:gd name="connsiteY4" fmla="*/ 580117 h 705361"/>
              <a:gd name="connsiteX5" fmla="*/ 25579 w 936800"/>
              <a:gd name="connsiteY5" fmla="*/ 545326 h 705361"/>
              <a:gd name="connsiteX6" fmla="*/ 610280 w 936800"/>
              <a:gd name="connsiteY6" fmla="*/ 107428 h 705361"/>
              <a:gd name="connsiteX7" fmla="*/ 822009 w 936800"/>
              <a:gd name="connsiteY7" fmla="*/ 27354 h 705361"/>
              <a:gd name="connsiteX0-1" fmla="*/ 1065951 w 1065951"/>
              <a:gd name="connsiteY0-2" fmla="*/ 0 h 740584"/>
              <a:gd name="connsiteX1-3" fmla="*/ 934440 w 1065951"/>
              <a:gd name="connsiteY1-4" fmla="*/ 47861 h 740584"/>
              <a:gd name="connsiteX2-5" fmla="*/ 305655 w 1065951"/>
              <a:gd name="connsiteY2-6" fmla="*/ 740584 h 740584"/>
              <a:gd name="connsiteX3-7" fmla="*/ 40030 w 1065951"/>
              <a:gd name="connsiteY3-8" fmla="*/ 651453 h 740584"/>
              <a:gd name="connsiteX4-9" fmla="*/ 0 w 1065951"/>
              <a:gd name="connsiteY4-10" fmla="*/ 615340 h 740584"/>
              <a:gd name="connsiteX5-11" fmla="*/ 25579 w 1065951"/>
              <a:gd name="connsiteY5-12" fmla="*/ 580549 h 740584"/>
              <a:gd name="connsiteX6-13" fmla="*/ 610280 w 1065951"/>
              <a:gd name="connsiteY6-14" fmla="*/ 142651 h 740584"/>
              <a:gd name="connsiteX7-15" fmla="*/ 822009 w 1065951"/>
              <a:gd name="connsiteY7-16" fmla="*/ 62577 h 740584"/>
              <a:gd name="connsiteX8" fmla="*/ 1065951 w 1065951"/>
              <a:gd name="connsiteY8" fmla="*/ 0 h 740584"/>
              <a:gd name="connsiteX0-17" fmla="*/ 1065951 w 1065951"/>
              <a:gd name="connsiteY0-18" fmla="*/ 0 h 777223"/>
              <a:gd name="connsiteX1-19" fmla="*/ 1040109 w 1065951"/>
              <a:gd name="connsiteY1-20" fmla="*/ 47861 h 777223"/>
              <a:gd name="connsiteX2-21" fmla="*/ 305655 w 1065951"/>
              <a:gd name="connsiteY2-22" fmla="*/ 740584 h 777223"/>
              <a:gd name="connsiteX3-23" fmla="*/ 40030 w 1065951"/>
              <a:gd name="connsiteY3-24" fmla="*/ 651453 h 777223"/>
              <a:gd name="connsiteX4-25" fmla="*/ 0 w 1065951"/>
              <a:gd name="connsiteY4-26" fmla="*/ 615340 h 777223"/>
              <a:gd name="connsiteX5-27" fmla="*/ 25579 w 1065951"/>
              <a:gd name="connsiteY5-28" fmla="*/ 580549 h 777223"/>
              <a:gd name="connsiteX6-29" fmla="*/ 610280 w 1065951"/>
              <a:gd name="connsiteY6-30" fmla="*/ 142651 h 777223"/>
              <a:gd name="connsiteX7-31" fmla="*/ 822009 w 1065951"/>
              <a:gd name="connsiteY7-32" fmla="*/ 62577 h 777223"/>
              <a:gd name="connsiteX8-33" fmla="*/ 1065951 w 1065951"/>
              <a:gd name="connsiteY8-34" fmla="*/ 0 h 777223"/>
              <a:gd name="connsiteX0-35" fmla="*/ 1065951 w 1065951"/>
              <a:gd name="connsiteY0-36" fmla="*/ 0 h 740752"/>
              <a:gd name="connsiteX1-37" fmla="*/ 1040109 w 1065951"/>
              <a:gd name="connsiteY1-38" fmla="*/ 47861 h 740752"/>
              <a:gd name="connsiteX2-39" fmla="*/ 305655 w 1065951"/>
              <a:gd name="connsiteY2-40" fmla="*/ 740584 h 740752"/>
              <a:gd name="connsiteX3-41" fmla="*/ 40030 w 1065951"/>
              <a:gd name="connsiteY3-42" fmla="*/ 651453 h 740752"/>
              <a:gd name="connsiteX4-43" fmla="*/ 0 w 1065951"/>
              <a:gd name="connsiteY4-44" fmla="*/ 615340 h 740752"/>
              <a:gd name="connsiteX5-45" fmla="*/ 25579 w 1065951"/>
              <a:gd name="connsiteY5-46" fmla="*/ 580549 h 740752"/>
              <a:gd name="connsiteX6-47" fmla="*/ 610280 w 1065951"/>
              <a:gd name="connsiteY6-48" fmla="*/ 142651 h 740752"/>
              <a:gd name="connsiteX7-49" fmla="*/ 822009 w 1065951"/>
              <a:gd name="connsiteY7-50" fmla="*/ 62577 h 740752"/>
              <a:gd name="connsiteX8-51" fmla="*/ 1065951 w 1065951"/>
              <a:gd name="connsiteY8-52" fmla="*/ 0 h 7407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</a:cxnLst>
            <a:rect l="l" t="t" r="r" b="b"/>
            <a:pathLst>
              <a:path w="1065951" h="740752">
                <a:moveTo>
                  <a:pt x="1065951" y="0"/>
                </a:moveTo>
                <a:cubicBezTo>
                  <a:pt x="1065164" y="4213"/>
                  <a:pt x="1040896" y="43648"/>
                  <a:pt x="1040109" y="47861"/>
                </a:cubicBezTo>
                <a:cubicBezTo>
                  <a:pt x="936513" y="454946"/>
                  <a:pt x="500166" y="748822"/>
                  <a:pt x="305655" y="740584"/>
                </a:cubicBezTo>
                <a:cubicBezTo>
                  <a:pt x="185941" y="735514"/>
                  <a:pt x="121672" y="708847"/>
                  <a:pt x="40030" y="651453"/>
                </a:cubicBezTo>
                <a:lnTo>
                  <a:pt x="0" y="615340"/>
                </a:lnTo>
                <a:lnTo>
                  <a:pt x="25579" y="580549"/>
                </a:lnTo>
                <a:cubicBezTo>
                  <a:pt x="161442" y="410521"/>
                  <a:pt x="363393" y="254074"/>
                  <a:pt x="610280" y="142651"/>
                </a:cubicBezTo>
                <a:cubicBezTo>
                  <a:pt x="680819" y="110816"/>
                  <a:pt x="751687" y="84163"/>
                  <a:pt x="822009" y="62577"/>
                </a:cubicBezTo>
                <a:cubicBezTo>
                  <a:pt x="860273" y="53459"/>
                  <a:pt x="1027687" y="9118"/>
                  <a:pt x="1065951" y="0"/>
                </a:cubicBezTo>
                <a:close/>
              </a:path>
            </a:pathLst>
          </a:custGeom>
          <a:solidFill>
            <a:srgbClr val="FFC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MH_SubTitle_3"/>
          <p:cNvSpPr/>
          <p:nvPr>
            <p:custDataLst>
              <p:tags r:id="rId7"/>
            </p:custDataLst>
          </p:nvPr>
        </p:nvSpPr>
        <p:spPr>
          <a:xfrm>
            <a:off x="1594923" y="5089437"/>
            <a:ext cx="1455369" cy="1718840"/>
          </a:xfrm>
          <a:custGeom>
            <a:avLst/>
            <a:gdLst>
              <a:gd name="connsiteX0" fmla="*/ 764931 w 1529862"/>
              <a:gd name="connsiteY0" fmla="*/ 70339 h 2409092"/>
              <a:gd name="connsiteX1" fmla="*/ 82519 w 1529862"/>
              <a:gd name="connsiteY1" fmla="*/ 1204547 h 2409092"/>
              <a:gd name="connsiteX2" fmla="*/ 764931 w 1529862"/>
              <a:gd name="connsiteY2" fmla="*/ 2338755 h 2409092"/>
              <a:gd name="connsiteX3" fmla="*/ 1447343 w 1529862"/>
              <a:gd name="connsiteY3" fmla="*/ 1204547 h 2409092"/>
              <a:gd name="connsiteX4" fmla="*/ 764931 w 1529862"/>
              <a:gd name="connsiteY4" fmla="*/ 70339 h 2409092"/>
              <a:gd name="connsiteX5" fmla="*/ 764931 w 1529862"/>
              <a:gd name="connsiteY5" fmla="*/ 0 h 2409092"/>
              <a:gd name="connsiteX6" fmla="*/ 1529862 w 1529862"/>
              <a:gd name="connsiteY6" fmla="*/ 1204546 h 2409092"/>
              <a:gd name="connsiteX7" fmla="*/ 764931 w 1529862"/>
              <a:gd name="connsiteY7" fmla="*/ 2409092 h 2409092"/>
              <a:gd name="connsiteX8" fmla="*/ 0 w 1529862"/>
              <a:gd name="connsiteY8" fmla="*/ 1204546 h 2409092"/>
              <a:gd name="connsiteX9" fmla="*/ 764931 w 1529862"/>
              <a:gd name="connsiteY9" fmla="*/ 0 h 240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9862" h="2409092">
                <a:moveTo>
                  <a:pt x="764931" y="70339"/>
                </a:moveTo>
                <a:cubicBezTo>
                  <a:pt x="388045" y="70339"/>
                  <a:pt x="82519" y="578141"/>
                  <a:pt x="82519" y="1204547"/>
                </a:cubicBezTo>
                <a:cubicBezTo>
                  <a:pt x="82519" y="1830953"/>
                  <a:pt x="388045" y="2338755"/>
                  <a:pt x="764931" y="2338755"/>
                </a:cubicBezTo>
                <a:cubicBezTo>
                  <a:pt x="1141817" y="2338755"/>
                  <a:pt x="1447343" y="1830953"/>
                  <a:pt x="1447343" y="1204547"/>
                </a:cubicBezTo>
                <a:cubicBezTo>
                  <a:pt x="1447343" y="578141"/>
                  <a:pt x="1141817" y="70339"/>
                  <a:pt x="764931" y="70339"/>
                </a:cubicBezTo>
                <a:close/>
                <a:moveTo>
                  <a:pt x="764931" y="0"/>
                </a:moveTo>
                <a:cubicBezTo>
                  <a:pt x="1187391" y="0"/>
                  <a:pt x="1529862" y="539294"/>
                  <a:pt x="1529862" y="1204546"/>
                </a:cubicBezTo>
                <a:cubicBezTo>
                  <a:pt x="1529862" y="1869798"/>
                  <a:pt x="1187391" y="2409092"/>
                  <a:pt x="764931" y="2409092"/>
                </a:cubicBezTo>
                <a:cubicBezTo>
                  <a:pt x="342471" y="2409092"/>
                  <a:pt x="0" y="1869798"/>
                  <a:pt x="0" y="1204546"/>
                </a:cubicBezTo>
                <a:cubicBezTo>
                  <a:pt x="0" y="539294"/>
                  <a:pt x="342471" y="0"/>
                  <a:pt x="764931" y="0"/>
                </a:cubicBezTo>
                <a:close/>
              </a:path>
            </a:pathLst>
          </a:custGeom>
          <a:solidFill>
            <a:srgbClr val="FFB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0" rtlCol="0" anchor="ctr">
            <a:normAutofit/>
          </a:bodyPr>
          <a:lstStyle/>
          <a:p>
            <a:pPr algn="ctr"/>
            <a:endParaRPr lang="en-US" altLang="zh-CN" dirty="0" smtClean="0">
              <a:solidFill>
                <a:srgbClr val="FFB446"/>
              </a:solidFill>
              <a:latin typeface="Calibri" pitchFamily="34" charset="0"/>
            </a:endParaRPr>
          </a:p>
          <a:p>
            <a:pPr algn="ctr"/>
            <a:r>
              <a:rPr lang="zh-CN" altLang="en-US" dirty="0" smtClean="0">
                <a:solidFill>
                  <a:srgbClr val="FFB446"/>
                </a:solidFill>
                <a:latin typeface="Calibri" pitchFamily="34" charset="0"/>
              </a:rPr>
              <a:t>集资诈骗</a:t>
            </a:r>
            <a:endParaRPr lang="en-US" altLang="zh-CN" dirty="0" smtClean="0">
              <a:solidFill>
                <a:srgbClr val="FFB446"/>
              </a:solidFill>
              <a:latin typeface="Calibri" pitchFamily="34" charset="0"/>
            </a:endParaRPr>
          </a:p>
          <a:p>
            <a:pPr algn="ctr"/>
            <a:r>
              <a:rPr lang="zh-CN" altLang="en-US" dirty="0" smtClean="0">
                <a:solidFill>
                  <a:srgbClr val="FFB446"/>
                </a:solidFill>
                <a:latin typeface="Calibri" pitchFamily="34" charset="0"/>
              </a:rPr>
              <a:t>罪</a:t>
            </a:r>
            <a:endParaRPr lang="zh-CN" altLang="en-US" dirty="0">
              <a:solidFill>
                <a:srgbClr val="FFB446"/>
              </a:solidFill>
              <a:latin typeface="Calibri" pitchFamily="34" charset="0"/>
            </a:endParaRPr>
          </a:p>
        </p:txBody>
      </p:sp>
      <p:sp>
        <p:nvSpPr>
          <p:cNvPr id="44" name="MH_Other_9"/>
          <p:cNvSpPr/>
          <p:nvPr>
            <p:custDataLst>
              <p:tags r:id="rId8"/>
            </p:custDataLst>
          </p:nvPr>
        </p:nvSpPr>
        <p:spPr>
          <a:xfrm>
            <a:off x="1591496" y="7027314"/>
            <a:ext cx="401481" cy="301111"/>
          </a:xfrm>
          <a:prstGeom prst="ellipse">
            <a:avLst/>
          </a:prstGeom>
          <a:solidFill>
            <a:srgbClr val="FFC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EFFFF"/>
                </a:solidFill>
              </a:rPr>
              <a:t>2</a:t>
            </a:r>
            <a:endParaRPr lang="zh-CN" altLang="en-US" dirty="0">
              <a:solidFill>
                <a:srgbClr val="FEFFFF"/>
              </a:solidFill>
            </a:endParaRP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3247605" y="2182628"/>
            <a:ext cx="5980479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lnSpc>
                <a:spcPct val="150000"/>
              </a:lnSpc>
              <a:defRPr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        </a:t>
            </a:r>
            <a:r>
              <a:rPr 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违反</a:t>
            </a:r>
            <a:r>
              <a:rPr 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国家金融管理法律法规的规定，非法吸收公众存款或者变相吸收公众存款，扰乱金融秩序的行为。犯非法吸收公众存款罪的，处三年以下有期徒刑或者拘役，并处或者单处二万元以上二十万元以下罚金；数额巨大或者有其他严重情节的，处三年以上十年以下有期徒刑，并处五万元以上五十万元以下罚金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 indent="432000" algn="just" eaLnBrk="0" hangingPunct="0">
              <a:lnSpc>
                <a:spcPct val="150000"/>
              </a:lnSpc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单位犯前款罪的，对单位判处罚金，并对其直接负责的主管人员和其他直接责任人员，依照前款的规定处罚。</a:t>
            </a:r>
          </a:p>
          <a:p>
            <a:pPr algn="just" eaLnBrk="0" hangingPunct="0">
              <a:defRPr/>
            </a:pPr>
            <a:endParaRPr 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3202881" y="5062344"/>
            <a:ext cx="6025203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      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集资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诈骗罪是指以非法占有为目的，使用诈骗方法非法集资，数额较大的行为。犯集资诈骗罪，数额较大的，处五年以下有期徒刑或者拘役，并处二万元以上二十万元以下罚金；数额巨大或者有其他严重情节的，处五年以上十年以下有期徒刑，并处五万元以上五十万元以下罚金；数额特别巨大或者有其他特别严重情节的，处十年以上有期徒刑或者无期徒刑，并处五万元以上五十万元以下罚金或者没收财产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 algn="just"/>
            <a:endParaRPr lang="en-US" altLang="zh-CN" sz="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319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29"/>
    </mc:Choice>
    <mc:Fallback>
      <p:transition spd="slow" advTm="2002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172231"/>
            <a:ext cx="885715" cy="4776626"/>
          </a:xfrm>
          <a:prstGeom prst="rect">
            <a:avLst/>
          </a:prstGeom>
          <a:solidFill>
            <a:srgbClr val="369CAB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 err="1" smtClean="0">
              <a:solidFill>
                <a:srgbClr val="369CAB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5471" y="1267083"/>
            <a:ext cx="65733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非法</a:t>
            </a:r>
            <a:r>
              <a:rPr lang="zh-CN" altLang="en-US" sz="3600" dirty="0" smtClean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集资常见</a:t>
            </a:r>
            <a:r>
              <a:rPr lang="zh-CN" altLang="en-US" sz="360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手段</a:t>
            </a: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115614" y="217841"/>
            <a:ext cx="56816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solidFill>
                  <a:srgbClr val="04516B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中再集团</a:t>
            </a:r>
            <a:r>
              <a:rPr lang="en-US" altLang="zh-CN" sz="2400" dirty="0" smtClean="0">
                <a:solidFill>
                  <a:srgbClr val="04516B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2019</a:t>
            </a:r>
            <a:r>
              <a:rPr lang="zh-CN" altLang="en-US" sz="2400" dirty="0">
                <a:solidFill>
                  <a:srgbClr val="04516B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年防范非法集资宣传</a:t>
            </a:r>
            <a:r>
              <a:rPr lang="zh-CN" altLang="en-US" sz="2400" dirty="0" smtClean="0">
                <a:solidFill>
                  <a:srgbClr val="04516B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月活动</a:t>
            </a:r>
            <a:endParaRPr lang="zh-CN" altLang="en-US" sz="2400" dirty="0">
              <a:solidFill>
                <a:srgbClr val="04516B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6" name="MH_SubTitle_1"/>
          <p:cNvSpPr/>
          <p:nvPr>
            <p:custDataLst>
              <p:tags r:id="rId1"/>
            </p:custDataLst>
          </p:nvPr>
        </p:nvSpPr>
        <p:spPr>
          <a:xfrm>
            <a:off x="3898839" y="2580010"/>
            <a:ext cx="1420156" cy="1317050"/>
          </a:xfrm>
          <a:prstGeom prst="rect">
            <a:avLst/>
          </a:prstGeom>
          <a:solidFill>
            <a:srgbClr val="FF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zh-CN" altLang="en-US" sz="2800" b="1" dirty="0" smtClean="0">
                <a:solidFill>
                  <a:srgbClr val="FE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承诺</a:t>
            </a:r>
            <a:endParaRPr lang="en-US" altLang="zh-CN" sz="2800" b="1" dirty="0" smtClean="0">
              <a:solidFill>
                <a:srgbClr val="FE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CN" altLang="en-US" sz="2800" b="1" dirty="0" smtClean="0">
                <a:solidFill>
                  <a:srgbClr val="FE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高额</a:t>
            </a:r>
            <a:endParaRPr lang="en-US" altLang="zh-CN" sz="2800" b="1" dirty="0" smtClean="0">
              <a:solidFill>
                <a:srgbClr val="FE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CN" altLang="en-US" sz="2800" b="1" dirty="0" smtClean="0">
                <a:solidFill>
                  <a:srgbClr val="FE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回报</a:t>
            </a:r>
            <a:endParaRPr lang="zh-CN" altLang="en-US" sz="2800" b="1" dirty="0">
              <a:solidFill>
                <a:srgbClr val="FE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" name="MH_SubTitle_2"/>
          <p:cNvSpPr/>
          <p:nvPr>
            <p:custDataLst>
              <p:tags r:id="rId2"/>
            </p:custDataLst>
          </p:nvPr>
        </p:nvSpPr>
        <p:spPr>
          <a:xfrm>
            <a:off x="5445422" y="2580010"/>
            <a:ext cx="1420156" cy="1317050"/>
          </a:xfrm>
          <a:prstGeom prst="rect">
            <a:avLst/>
          </a:prstGeom>
          <a:solidFill>
            <a:srgbClr val="02B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800" b="1" dirty="0" smtClean="0">
                <a:solidFill>
                  <a:srgbClr val="FE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编造</a:t>
            </a:r>
            <a:endParaRPr lang="en-US" altLang="zh-CN" sz="2800" b="1" dirty="0" smtClean="0">
              <a:solidFill>
                <a:srgbClr val="FE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CN" altLang="en-US" sz="2800" b="1" dirty="0" smtClean="0">
                <a:solidFill>
                  <a:srgbClr val="FE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虚假</a:t>
            </a:r>
            <a:endParaRPr lang="en-US" altLang="zh-CN" sz="2800" b="1" dirty="0" smtClean="0">
              <a:solidFill>
                <a:srgbClr val="FE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CN" altLang="en-US" sz="2800" b="1" dirty="0" smtClean="0">
                <a:solidFill>
                  <a:srgbClr val="FE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项目</a:t>
            </a:r>
            <a:endParaRPr lang="zh-CN" altLang="en-US" sz="2800" b="1" dirty="0">
              <a:solidFill>
                <a:srgbClr val="FE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8" name="MH_SubTitle_3"/>
          <p:cNvSpPr/>
          <p:nvPr>
            <p:custDataLst>
              <p:tags r:id="rId3"/>
            </p:custDataLst>
          </p:nvPr>
        </p:nvSpPr>
        <p:spPr>
          <a:xfrm>
            <a:off x="5445422" y="4009417"/>
            <a:ext cx="1420156" cy="1317050"/>
          </a:xfrm>
          <a:prstGeom prst="rect">
            <a:avLst/>
          </a:prstGeom>
          <a:solidFill>
            <a:srgbClr val="EF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800" b="1" dirty="0" smtClean="0">
                <a:solidFill>
                  <a:srgbClr val="FE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利用</a:t>
            </a:r>
            <a:endParaRPr lang="en-US" altLang="zh-CN" sz="2800" b="1" dirty="0" smtClean="0">
              <a:solidFill>
                <a:srgbClr val="FE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CN" altLang="en-US" sz="2800" b="1" dirty="0" smtClean="0">
                <a:solidFill>
                  <a:srgbClr val="FE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亲情</a:t>
            </a:r>
            <a:endParaRPr lang="en-US" altLang="zh-CN" sz="2800" b="1" dirty="0" smtClean="0">
              <a:solidFill>
                <a:srgbClr val="FE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CN" altLang="en-US" sz="2800" b="1" dirty="0" smtClean="0">
                <a:solidFill>
                  <a:srgbClr val="FE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诱骗</a:t>
            </a:r>
            <a:endParaRPr lang="zh-CN" altLang="en-US" sz="2800" b="1" dirty="0">
              <a:solidFill>
                <a:srgbClr val="FE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9" name="MH_SubTitle_2"/>
          <p:cNvSpPr/>
          <p:nvPr>
            <p:custDataLst>
              <p:tags r:id="rId4"/>
            </p:custDataLst>
          </p:nvPr>
        </p:nvSpPr>
        <p:spPr>
          <a:xfrm>
            <a:off x="3898839" y="4009417"/>
            <a:ext cx="1420156" cy="13170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800" b="1" dirty="0" smtClean="0">
                <a:solidFill>
                  <a:srgbClr val="FE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虚假</a:t>
            </a:r>
            <a:endParaRPr lang="en-US" altLang="zh-CN" sz="2800" b="1" dirty="0" smtClean="0">
              <a:solidFill>
                <a:srgbClr val="FE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CN" altLang="en-US" sz="2800" b="1" dirty="0" smtClean="0">
                <a:solidFill>
                  <a:srgbClr val="FE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宣传</a:t>
            </a:r>
            <a:endParaRPr lang="en-US" altLang="zh-CN" sz="2800" b="1" dirty="0" smtClean="0">
              <a:solidFill>
                <a:srgbClr val="FE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CN" altLang="en-US" sz="2800" b="1" dirty="0" smtClean="0">
                <a:solidFill>
                  <a:srgbClr val="FE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造势</a:t>
            </a:r>
            <a:endParaRPr lang="zh-CN" altLang="en-US" sz="2800" b="1" dirty="0">
              <a:solidFill>
                <a:srgbClr val="FE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184494" y="3953760"/>
            <a:ext cx="8429296" cy="0"/>
          </a:xfrm>
          <a:prstGeom prst="line">
            <a:avLst/>
          </a:prstGeom>
          <a:ln w="12700">
            <a:solidFill>
              <a:srgbClr val="BCE1D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 flipV="1">
            <a:off x="5371546" y="1153710"/>
            <a:ext cx="0" cy="5652000"/>
          </a:xfrm>
          <a:prstGeom prst="line">
            <a:avLst/>
          </a:prstGeom>
          <a:ln w="12700">
            <a:solidFill>
              <a:srgbClr val="BCE1D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176456" y="1267083"/>
            <a:ext cx="3670927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kern="100" dirty="0" smtClean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    </a:t>
            </a:r>
            <a:r>
              <a:rPr lang="zh-CN" altLang="zh-CN" sz="1600" kern="100" dirty="0" smtClean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不法分子</a:t>
            </a:r>
            <a:r>
              <a:rPr lang="zh-CN" altLang="zh-CN" sz="1600" kern="100" dirty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编造“天上掉馅饼”“一夜成富翁”的神话，许诺投资者高额回报。为了骗取更多的人参与集资，非法集资人在集资初期往往</a:t>
            </a:r>
            <a:r>
              <a:rPr lang="zh-CN" altLang="zh-CN" sz="1600" kern="100" dirty="0" smtClean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按</a:t>
            </a:r>
            <a:r>
              <a:rPr lang="zh-CN" altLang="en-US" sz="1600" kern="100" dirty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时</a:t>
            </a:r>
            <a:r>
              <a:rPr lang="zh-CN" altLang="zh-CN" sz="1600" kern="100" dirty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足额兑现</a:t>
            </a:r>
            <a:r>
              <a:rPr lang="zh-CN" altLang="zh-CN" sz="1600" kern="100" dirty="0" smtClean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承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194008" y="2571057"/>
            <a:ext cx="2782092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600" kern="100" dirty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诺本息，待集资达</a:t>
            </a:r>
            <a:r>
              <a:rPr lang="zh-CN" altLang="zh-CN" sz="1600" kern="100" dirty="0" smtClean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到</a:t>
            </a:r>
            <a:r>
              <a:rPr lang="zh-CN" altLang="zh-CN" sz="1600" kern="100" dirty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一定</a:t>
            </a:r>
            <a:r>
              <a:rPr lang="zh-CN" altLang="en-US" sz="1600" kern="100" dirty="0" smtClean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规模</a:t>
            </a:r>
            <a:r>
              <a:rPr lang="zh-CN" altLang="en-US" sz="1600" kern="100" dirty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后</a:t>
            </a:r>
            <a:r>
              <a:rPr lang="zh-CN" altLang="zh-CN" sz="1600" kern="100" dirty="0" smtClean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，</a:t>
            </a:r>
            <a:r>
              <a:rPr lang="zh-CN" altLang="zh-CN" sz="1600" kern="100" dirty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便秘密转移资金或携款潜逃，使集资参与人遭受经济损失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91949" y="1212129"/>
            <a:ext cx="3986308" cy="132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kern="100" dirty="0" smtClean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    </a:t>
            </a:r>
            <a:r>
              <a:rPr lang="zh-CN" altLang="zh-CN" sz="1600" kern="100" dirty="0" smtClean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不法分子</a:t>
            </a:r>
            <a:r>
              <a:rPr lang="zh-CN" altLang="zh-CN" sz="1600" kern="100" dirty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大多通过注册合法的公司或企业，打着响应国家产业政策、开展创业创新等幌子，编造各种虚假项目，有的甚至组织免费旅游、考察等，骗取</a:t>
            </a:r>
            <a:r>
              <a:rPr lang="zh-CN" altLang="zh-CN" sz="1600" kern="100" dirty="0" smtClean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社会公众</a:t>
            </a:r>
            <a:endParaRPr lang="zh-CN" altLang="zh-CN" sz="1600" kern="100" dirty="0">
              <a:latin typeface="幼圆" panose="02010509060101010101" pitchFamily="49" charset="-122"/>
              <a:ea typeface="幼圆" panose="02010509060101010101" pitchFamily="49" charset="-122"/>
              <a:cs typeface="仿宋_GB2312" panose="0201060903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87374" y="2527467"/>
            <a:ext cx="595035" cy="367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600" kern="100" dirty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信任</a:t>
            </a:r>
          </a:p>
        </p:txBody>
      </p:sp>
      <p:sp>
        <p:nvSpPr>
          <p:cNvPr id="30" name="矩形 29"/>
          <p:cNvSpPr/>
          <p:nvPr/>
        </p:nvSpPr>
        <p:spPr>
          <a:xfrm>
            <a:off x="1153464" y="4326688"/>
            <a:ext cx="2702256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kern="100" dirty="0" smtClean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    不法分子</a:t>
            </a:r>
            <a:r>
              <a:rPr lang="zh-CN" altLang="en-US" sz="1600" kern="100" dirty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在宣传上往往一掷千金，聘请明星代言、名人站台，在各大广播电视</a:t>
            </a:r>
            <a:r>
              <a:rPr lang="zh-CN" altLang="en-US" sz="1600" kern="100" dirty="0" smtClean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、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184493" y="5410002"/>
            <a:ext cx="4044143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kern="100" dirty="0" smtClean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网络</a:t>
            </a:r>
            <a:r>
              <a:rPr lang="zh-CN" altLang="en-US" sz="1600" kern="100" dirty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等媒体发布广告、在著名报刊上刊登专访文章、雇人广为散发宣传单、进行社会捐赠等方式，制造虚假声势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87373" y="4056636"/>
            <a:ext cx="2877603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9105">
              <a:lnSpc>
                <a:spcPct val="130000"/>
              </a:lnSpc>
              <a:spcAft>
                <a:spcPts val="0"/>
              </a:spcAft>
            </a:pPr>
            <a:r>
              <a:rPr lang="zh-CN" altLang="zh-CN" sz="1600" kern="100" dirty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有些类传销非法集资的参与人，为了完成或增加自己的业绩，不惜利用亲情、地缘关系，编造自己获得高额</a:t>
            </a:r>
            <a:r>
              <a:rPr lang="zh-CN" altLang="zh-CN" sz="1600" kern="100" dirty="0" smtClean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回报</a:t>
            </a:r>
            <a:endParaRPr lang="zh-CN" altLang="zh-CN" sz="1600" kern="100" dirty="0">
              <a:latin typeface="幼圆" panose="02010509060101010101" pitchFamily="49" charset="-122"/>
              <a:ea typeface="幼圆" panose="02010509060101010101" pitchFamily="49" charset="-122"/>
              <a:cs typeface="仿宋_GB2312" panose="02010609030101010101" pitchFamily="49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858948" y="5379284"/>
            <a:ext cx="4042934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zh-CN" altLang="zh-CN" sz="1600" kern="100" dirty="0" smtClean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的</a:t>
            </a:r>
            <a:r>
              <a:rPr lang="zh-CN" altLang="zh-CN" sz="1600" kern="100" dirty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谎言，拉拢亲朋、同学或邻居加入，使参与人员迅速蔓延，集资规模不断</a:t>
            </a:r>
            <a:r>
              <a:rPr lang="zh-CN" altLang="zh-CN" sz="1600" kern="100" dirty="0" smtClean="0"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扩大</a:t>
            </a:r>
            <a:endParaRPr lang="zh-CN" altLang="zh-CN" sz="1600" kern="100" dirty="0">
              <a:latin typeface="幼圆" panose="02010509060101010101" pitchFamily="49" charset="-122"/>
              <a:ea typeface="幼圆" panose="02010509060101010101" pitchFamily="49" charset="-122"/>
              <a:cs typeface="仿宋_GB2312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5315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40"/>
    </mc:Choice>
    <mc:Fallback>
      <p:transition spd="slow" advTm="2004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172231"/>
            <a:ext cx="885715" cy="4776626"/>
          </a:xfrm>
          <a:prstGeom prst="rect">
            <a:avLst/>
          </a:prstGeom>
          <a:solidFill>
            <a:srgbClr val="369CAB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 err="1" smtClean="0">
              <a:solidFill>
                <a:srgbClr val="369CAB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3407" y="1575385"/>
            <a:ext cx="65733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 smtClean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非法集资四</a:t>
            </a:r>
            <a:r>
              <a:rPr lang="zh-CN" altLang="en-US" sz="3600" dirty="0" smtClean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部曲</a:t>
            </a:r>
            <a:endParaRPr lang="zh-CN" altLang="en-US" sz="3600" dirty="0">
              <a:solidFill>
                <a:schemeClr val="bg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115614" y="217841"/>
            <a:ext cx="56816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solidFill>
                  <a:srgbClr val="04516B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中再集团</a:t>
            </a:r>
            <a:r>
              <a:rPr lang="en-US" altLang="zh-CN" sz="2400" dirty="0" smtClean="0">
                <a:solidFill>
                  <a:srgbClr val="04516B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2019</a:t>
            </a:r>
            <a:r>
              <a:rPr lang="zh-CN" altLang="en-US" sz="2400" dirty="0">
                <a:solidFill>
                  <a:srgbClr val="04516B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年防范非法集资宣传</a:t>
            </a:r>
            <a:r>
              <a:rPr lang="zh-CN" altLang="en-US" sz="2400" dirty="0" smtClean="0">
                <a:solidFill>
                  <a:srgbClr val="04516B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月活动</a:t>
            </a:r>
            <a:endParaRPr lang="zh-CN" altLang="en-US" sz="2400" dirty="0">
              <a:solidFill>
                <a:srgbClr val="04516B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0" name="MH_Text_1"/>
          <p:cNvSpPr/>
          <p:nvPr>
            <p:custDataLst>
              <p:tags r:id="rId1"/>
            </p:custDataLst>
          </p:nvPr>
        </p:nvSpPr>
        <p:spPr>
          <a:xfrm>
            <a:off x="1315654" y="3122064"/>
            <a:ext cx="1862138" cy="415109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kern="0" dirty="0"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非法集资人会编织一个或多个尽可能“高大上”的项目。以“新技术”、“新革命”、“新政策”、“区域链”、“虚拟货币”等为幌子，描绘一幅预期报酬丰厚的蓝图，把集资参与人的胃口“吊”起来，让其产生“不容错过”“机不可失”的错觉。非法集资人一般会把“饼”画大，尽可能吸引参与人眼球</a:t>
            </a:r>
            <a:endParaRPr lang="zh-CN" altLang="en-US" dirty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MH_Text_2"/>
          <p:cNvSpPr/>
          <p:nvPr>
            <p:custDataLst>
              <p:tags r:id="rId2"/>
            </p:custDataLst>
          </p:nvPr>
        </p:nvSpPr>
        <p:spPr>
          <a:xfrm>
            <a:off x="3493046" y="3101535"/>
            <a:ext cx="2224581" cy="475018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400" kern="0" dirty="0"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利用一切资源把声势做大。非法集资人通常会举办各种造势活动，比如新闻发布会、产品推介会、现场观摩会、体验日活动、知识讲座等；组织集体旅游、考察等，赠送米面油、话费等小礼品；大量展示各种或真或假的“技术认证”“获奖证书”“政府批文”；公布一些领导视察影视资料，公司领导与政府官员、明星合影；故意把活动选在政府会议中心、礼堂进行，其场面之大、规格之高极具欺骗性</a:t>
            </a:r>
            <a:endParaRPr lang="zh-CN" altLang="en-US" sz="1400" dirty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MH_Text_3"/>
          <p:cNvSpPr/>
          <p:nvPr>
            <p:custDataLst>
              <p:tags r:id="rId3"/>
            </p:custDataLst>
          </p:nvPr>
        </p:nvSpPr>
        <p:spPr>
          <a:xfrm>
            <a:off x="5827329" y="3122556"/>
            <a:ext cx="1862137" cy="321518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kern="0" dirty="0"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想方设法套取你口袋里的钱。非法集资人通过返点、分红，给参与人初尝“甜头”，使其相信把钱放在他那儿不仅有可观的收入，而且比放在自己口袋里还安全，参与人不仅将自己的钱倾囊而出，还动员亲友加入，集资金额越滚越</a:t>
            </a:r>
            <a:r>
              <a:rPr lang="zh-CN" altLang="en-US" kern="0" dirty="0" smtClean="0"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大</a:t>
            </a:r>
            <a:endParaRPr lang="zh-CN" altLang="en-US" dirty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MH_Text_4"/>
          <p:cNvSpPr/>
          <p:nvPr>
            <p:custDataLst>
              <p:tags r:id="rId4"/>
            </p:custDataLst>
          </p:nvPr>
        </p:nvSpPr>
        <p:spPr>
          <a:xfrm>
            <a:off x="8013755" y="3122064"/>
            <a:ext cx="1862137" cy="258505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kern="0" dirty="0"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非法集资人往往会在“吸金”一段时间后跑路，或者因为原本就是“庞氏骗局”人去楼空，或者因为经营不善致使资金链断裂。集资参与人遭受惨重经济损失，甚至血本无归</a:t>
            </a:r>
            <a:endParaRPr lang="zh-CN" altLang="en-US" dirty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5" name="MH_Other_1"/>
          <p:cNvCxnSpPr/>
          <p:nvPr>
            <p:custDataLst>
              <p:tags r:id="rId5"/>
            </p:custDataLst>
          </p:nvPr>
        </p:nvCxnSpPr>
        <p:spPr>
          <a:xfrm>
            <a:off x="963229" y="2193377"/>
            <a:ext cx="574675" cy="0"/>
          </a:xfrm>
          <a:prstGeom prst="line">
            <a:avLst/>
          </a:prstGeom>
          <a:ln w="25400">
            <a:solidFill>
              <a:srgbClr val="D5D5D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H_SubTitle_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23642" y="1669502"/>
            <a:ext cx="1047750" cy="1047750"/>
          </a:xfrm>
          <a:prstGeom prst="ellipse">
            <a:avLst/>
          </a:prstGeom>
          <a:solidFill>
            <a:srgbClr val="E35839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zh-CN" altLang="en-US" dirty="0">
                <a:solidFill>
                  <a:srgbClr val="FFFFFF"/>
                </a:solidFill>
                <a:latin typeface="Calibri" pitchFamily="34" charset="0"/>
                <a:ea typeface="微软雅黑" pitchFamily="34" charset="-122"/>
              </a:rPr>
              <a:t>画饼</a:t>
            </a:r>
            <a:endParaRPr lang="en-US" altLang="zh-CN" dirty="0">
              <a:solidFill>
                <a:srgbClr val="FFFFFF"/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28" name="MH_Other_2"/>
          <p:cNvSpPr>
            <a:spLocks/>
          </p:cNvSpPr>
          <p:nvPr>
            <p:custDataLst>
              <p:tags r:id="rId7"/>
            </p:custDataLst>
          </p:nvPr>
        </p:nvSpPr>
        <p:spPr bwMode="auto">
          <a:xfrm flipH="1">
            <a:off x="2247517" y="1483765"/>
            <a:ext cx="720725" cy="709612"/>
          </a:xfrm>
          <a:custGeom>
            <a:avLst/>
            <a:gdLst>
              <a:gd name="T0" fmla="*/ 0 w 722402"/>
              <a:gd name="T1" fmla="*/ 703204 h 711200"/>
              <a:gd name="T2" fmla="*/ 209822 w 722402"/>
              <a:gd name="T3" fmla="*/ 202064 h 711200"/>
              <a:gd name="T4" fmla="*/ 714028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D5D5D5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9" name="MH_Other_3"/>
          <p:cNvSpPr>
            <a:spLocks/>
          </p:cNvSpPr>
          <p:nvPr>
            <p:custDataLst>
              <p:tags r:id="rId8"/>
            </p:custDataLst>
          </p:nvPr>
        </p:nvSpPr>
        <p:spPr bwMode="auto">
          <a:xfrm flipV="1">
            <a:off x="1526792" y="2193377"/>
            <a:ext cx="720725" cy="709613"/>
          </a:xfrm>
          <a:custGeom>
            <a:avLst/>
            <a:gdLst>
              <a:gd name="T0" fmla="*/ 0 w 722402"/>
              <a:gd name="T1" fmla="*/ 703208 h 711200"/>
              <a:gd name="T2" fmla="*/ 209822 w 722402"/>
              <a:gd name="T3" fmla="*/ 202064 h 711200"/>
              <a:gd name="T4" fmla="*/ 714028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D5D5D5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2" name="MH_SubTitle_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68354" y="1669502"/>
            <a:ext cx="1046163" cy="1047750"/>
          </a:xfrm>
          <a:prstGeom prst="ellipse">
            <a:avLst/>
          </a:prstGeom>
          <a:solidFill>
            <a:srgbClr val="F2A943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zh-CN" altLang="en-US" dirty="0">
                <a:solidFill>
                  <a:srgbClr val="FFFFFF"/>
                </a:solidFill>
                <a:latin typeface="Calibri" pitchFamily="34" charset="0"/>
                <a:ea typeface="微软雅黑" pitchFamily="34" charset="-122"/>
              </a:rPr>
              <a:t>造势</a:t>
            </a:r>
            <a:endParaRPr lang="en-US" altLang="zh-CN" dirty="0">
              <a:solidFill>
                <a:srgbClr val="FFFFFF"/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34" name="MH_Other_4"/>
          <p:cNvSpPr>
            <a:spLocks/>
          </p:cNvSpPr>
          <p:nvPr>
            <p:custDataLst>
              <p:tags r:id="rId10"/>
            </p:custDataLst>
          </p:nvPr>
        </p:nvSpPr>
        <p:spPr bwMode="auto">
          <a:xfrm flipH="1">
            <a:off x="4392229" y="1483765"/>
            <a:ext cx="720725" cy="709612"/>
          </a:xfrm>
          <a:custGeom>
            <a:avLst/>
            <a:gdLst>
              <a:gd name="T0" fmla="*/ 0 w 722402"/>
              <a:gd name="T1" fmla="*/ 703204 h 711200"/>
              <a:gd name="T2" fmla="*/ 209822 w 722402"/>
              <a:gd name="T3" fmla="*/ 202064 h 711200"/>
              <a:gd name="T4" fmla="*/ 714028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D5D5D5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5" name="MH_Other_5"/>
          <p:cNvSpPr>
            <a:spLocks/>
          </p:cNvSpPr>
          <p:nvPr>
            <p:custDataLst>
              <p:tags r:id="rId11"/>
            </p:custDataLst>
          </p:nvPr>
        </p:nvSpPr>
        <p:spPr bwMode="auto">
          <a:xfrm flipV="1">
            <a:off x="3671504" y="2193377"/>
            <a:ext cx="720725" cy="709613"/>
          </a:xfrm>
          <a:custGeom>
            <a:avLst/>
            <a:gdLst>
              <a:gd name="T0" fmla="*/ 0 w 722402"/>
              <a:gd name="T1" fmla="*/ 703208 h 711200"/>
              <a:gd name="T2" fmla="*/ 209822 w 722402"/>
              <a:gd name="T3" fmla="*/ 202064 h 711200"/>
              <a:gd name="T4" fmla="*/ 714028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D5D5D5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6" name="MH_SubTitle_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1479" y="1669502"/>
            <a:ext cx="1046163" cy="1047750"/>
          </a:xfrm>
          <a:prstGeom prst="ellipse">
            <a:avLst/>
          </a:prstGeom>
          <a:solidFill>
            <a:srgbClr val="4F5E6D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zh-CN" altLang="en-US" dirty="0">
                <a:solidFill>
                  <a:srgbClr val="FFFFFF"/>
                </a:solidFill>
                <a:latin typeface="Calibri" pitchFamily="34" charset="0"/>
                <a:ea typeface="微软雅黑" pitchFamily="34" charset="-122"/>
              </a:rPr>
              <a:t>吸金</a:t>
            </a:r>
            <a:endParaRPr lang="en-US" altLang="zh-CN" dirty="0">
              <a:solidFill>
                <a:srgbClr val="FFFFFF"/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37" name="MH_Other_6"/>
          <p:cNvSpPr>
            <a:spLocks/>
          </p:cNvSpPr>
          <p:nvPr>
            <p:custDataLst>
              <p:tags r:id="rId13"/>
            </p:custDataLst>
          </p:nvPr>
        </p:nvSpPr>
        <p:spPr bwMode="auto">
          <a:xfrm flipH="1">
            <a:off x="6533767" y="1483765"/>
            <a:ext cx="720725" cy="709612"/>
          </a:xfrm>
          <a:custGeom>
            <a:avLst/>
            <a:gdLst>
              <a:gd name="T0" fmla="*/ 0 w 722402"/>
              <a:gd name="T1" fmla="*/ 703204 h 711200"/>
              <a:gd name="T2" fmla="*/ 209822 w 722402"/>
              <a:gd name="T3" fmla="*/ 202064 h 711200"/>
              <a:gd name="T4" fmla="*/ 714028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D5D5D5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8" name="MH_Other_7"/>
          <p:cNvSpPr>
            <a:spLocks/>
          </p:cNvSpPr>
          <p:nvPr>
            <p:custDataLst>
              <p:tags r:id="rId14"/>
            </p:custDataLst>
          </p:nvPr>
        </p:nvSpPr>
        <p:spPr bwMode="auto">
          <a:xfrm flipV="1">
            <a:off x="5813042" y="2193377"/>
            <a:ext cx="720725" cy="709613"/>
          </a:xfrm>
          <a:custGeom>
            <a:avLst/>
            <a:gdLst>
              <a:gd name="T0" fmla="*/ 0 w 722402"/>
              <a:gd name="T1" fmla="*/ 703208 h 711200"/>
              <a:gd name="T2" fmla="*/ 209822 w 722402"/>
              <a:gd name="T3" fmla="*/ 202064 h 711200"/>
              <a:gd name="T4" fmla="*/ 714028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D5D5D5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39" name="MH_Other_8"/>
          <p:cNvCxnSpPr/>
          <p:nvPr>
            <p:custDataLst>
              <p:tags r:id="rId15"/>
            </p:custDataLst>
          </p:nvPr>
        </p:nvCxnSpPr>
        <p:spPr>
          <a:xfrm>
            <a:off x="7243379" y="2193377"/>
            <a:ext cx="727075" cy="0"/>
          </a:xfrm>
          <a:prstGeom prst="line">
            <a:avLst/>
          </a:prstGeom>
          <a:ln w="25400">
            <a:solidFill>
              <a:srgbClr val="D5D5D5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MH_SubTitle_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160954" y="1669502"/>
            <a:ext cx="1046163" cy="1047750"/>
          </a:xfrm>
          <a:prstGeom prst="ellipse">
            <a:avLst/>
          </a:prstGeom>
          <a:solidFill>
            <a:srgbClr val="26A9AD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zh-CN" altLang="en-US" dirty="0">
                <a:solidFill>
                  <a:srgbClr val="FFFFFF"/>
                </a:solidFill>
                <a:latin typeface="Calibri" pitchFamily="34" charset="0"/>
                <a:ea typeface="微软雅黑" pitchFamily="34" charset="-122"/>
              </a:rPr>
              <a:t>跑路</a:t>
            </a:r>
            <a:endParaRPr lang="en-US" altLang="zh-CN" dirty="0">
              <a:solidFill>
                <a:srgbClr val="FFFFFF"/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41" name="MH_Other_9"/>
          <p:cNvSpPr>
            <a:spLocks/>
          </p:cNvSpPr>
          <p:nvPr>
            <p:custDataLst>
              <p:tags r:id="rId17"/>
            </p:custDataLst>
          </p:nvPr>
        </p:nvSpPr>
        <p:spPr bwMode="auto">
          <a:xfrm flipH="1">
            <a:off x="8683242" y="1483765"/>
            <a:ext cx="720725" cy="709612"/>
          </a:xfrm>
          <a:custGeom>
            <a:avLst/>
            <a:gdLst>
              <a:gd name="T0" fmla="*/ 0 w 722402"/>
              <a:gd name="T1" fmla="*/ 703204 h 711200"/>
              <a:gd name="T2" fmla="*/ 209822 w 722402"/>
              <a:gd name="T3" fmla="*/ 202064 h 711200"/>
              <a:gd name="T4" fmla="*/ 714028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D5D5D5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2" name="MH_Other_10"/>
          <p:cNvSpPr>
            <a:spLocks/>
          </p:cNvSpPr>
          <p:nvPr>
            <p:custDataLst>
              <p:tags r:id="rId18"/>
            </p:custDataLst>
          </p:nvPr>
        </p:nvSpPr>
        <p:spPr bwMode="auto">
          <a:xfrm flipV="1">
            <a:off x="7962517" y="2193377"/>
            <a:ext cx="720725" cy="709613"/>
          </a:xfrm>
          <a:custGeom>
            <a:avLst/>
            <a:gdLst>
              <a:gd name="T0" fmla="*/ 0 w 722402"/>
              <a:gd name="T1" fmla="*/ 703208 h 711200"/>
              <a:gd name="T2" fmla="*/ 209822 w 722402"/>
              <a:gd name="T3" fmla="*/ 202064 h 711200"/>
              <a:gd name="T4" fmla="*/ 714028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D5D5D5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43" name="MH_Other_11"/>
          <p:cNvCxnSpPr/>
          <p:nvPr>
            <p:custDataLst>
              <p:tags r:id="rId19"/>
            </p:custDataLst>
          </p:nvPr>
        </p:nvCxnSpPr>
        <p:spPr>
          <a:xfrm>
            <a:off x="9392854" y="2193377"/>
            <a:ext cx="574675" cy="0"/>
          </a:xfrm>
          <a:prstGeom prst="line">
            <a:avLst/>
          </a:prstGeom>
          <a:ln w="25400">
            <a:solidFill>
              <a:srgbClr val="D5D5D5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MH_Other_12"/>
          <p:cNvCxnSpPr/>
          <p:nvPr>
            <p:custDataLst>
              <p:tags r:id="rId20"/>
            </p:custDataLst>
          </p:nvPr>
        </p:nvCxnSpPr>
        <p:spPr>
          <a:xfrm>
            <a:off x="2955542" y="2193377"/>
            <a:ext cx="728662" cy="0"/>
          </a:xfrm>
          <a:prstGeom prst="line">
            <a:avLst/>
          </a:prstGeom>
          <a:ln w="25400">
            <a:solidFill>
              <a:srgbClr val="D5D5D5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MH_Other_13"/>
          <p:cNvCxnSpPr/>
          <p:nvPr>
            <p:custDataLst>
              <p:tags r:id="rId21"/>
            </p:custDataLst>
          </p:nvPr>
        </p:nvCxnSpPr>
        <p:spPr>
          <a:xfrm>
            <a:off x="5100254" y="2193377"/>
            <a:ext cx="727075" cy="0"/>
          </a:xfrm>
          <a:prstGeom prst="line">
            <a:avLst/>
          </a:prstGeom>
          <a:ln w="25400">
            <a:solidFill>
              <a:srgbClr val="D5D5D5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354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99"/>
    </mc:Choice>
    <mc:Fallback>
      <p:transition spd="slow" advTm="3009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172231"/>
            <a:ext cx="885715" cy="4776626"/>
          </a:xfrm>
          <a:prstGeom prst="rect">
            <a:avLst/>
          </a:prstGeom>
          <a:solidFill>
            <a:srgbClr val="369CAB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 err="1" smtClean="0">
              <a:solidFill>
                <a:srgbClr val="369CAB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847" y="2311470"/>
            <a:ext cx="65733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 smtClean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提高警惕</a:t>
            </a:r>
            <a:endParaRPr lang="zh-CN" altLang="en-US" sz="3600" dirty="0">
              <a:solidFill>
                <a:schemeClr val="bg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115614" y="217841"/>
            <a:ext cx="56816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solidFill>
                  <a:srgbClr val="04516B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中再集团</a:t>
            </a:r>
            <a:r>
              <a:rPr lang="en-US" altLang="zh-CN" sz="2400" dirty="0" smtClean="0">
                <a:solidFill>
                  <a:srgbClr val="04516B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2019</a:t>
            </a:r>
            <a:r>
              <a:rPr lang="zh-CN" altLang="en-US" sz="2400" dirty="0">
                <a:solidFill>
                  <a:srgbClr val="04516B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年防范非法集资宣传</a:t>
            </a:r>
            <a:r>
              <a:rPr lang="zh-CN" altLang="en-US" sz="2400" dirty="0" smtClean="0">
                <a:solidFill>
                  <a:srgbClr val="04516B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月活动</a:t>
            </a:r>
            <a:endParaRPr lang="zh-CN" altLang="en-US" sz="2400" dirty="0">
              <a:solidFill>
                <a:srgbClr val="04516B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30062" y="2044993"/>
            <a:ext cx="7826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100" dirty="0" smtClean="0">
                <a:solidFill>
                  <a:srgbClr val="00B050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以</a:t>
            </a:r>
            <a:r>
              <a:rPr lang="zh-CN" altLang="zh-CN" sz="2800" kern="100" dirty="0" smtClean="0">
                <a:solidFill>
                  <a:srgbClr val="00B050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“</a:t>
            </a:r>
            <a:r>
              <a:rPr lang="zh-CN" altLang="zh-CN" sz="2800" kern="100" dirty="0">
                <a:solidFill>
                  <a:srgbClr val="00B050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看广告、赚外快”</a:t>
            </a:r>
            <a:r>
              <a:rPr lang="zh-CN" altLang="zh-CN" sz="2800" kern="100" dirty="0" smtClean="0">
                <a:solidFill>
                  <a:srgbClr val="00B050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“消费返利”</a:t>
            </a:r>
            <a:r>
              <a:rPr lang="zh-CN" altLang="en-US" sz="2800" kern="100" dirty="0" smtClean="0">
                <a:solidFill>
                  <a:srgbClr val="00B050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为幌子的</a:t>
            </a:r>
            <a:endParaRPr lang="zh-CN" altLang="en-US" sz="2800" dirty="0">
              <a:solidFill>
                <a:srgbClr val="00B05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73322" y="2644653"/>
            <a:ext cx="5212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kern="100" dirty="0" smtClean="0">
                <a:solidFill>
                  <a:srgbClr val="FFC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以</a:t>
            </a:r>
            <a:r>
              <a:rPr lang="zh-CN" altLang="zh-CN" sz="1800" kern="100" dirty="0" smtClean="0">
                <a:solidFill>
                  <a:srgbClr val="FFC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境外</a:t>
            </a:r>
            <a:r>
              <a:rPr lang="zh-CN" altLang="zh-CN" sz="1800" kern="100" dirty="0">
                <a:solidFill>
                  <a:srgbClr val="FFC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投资股权、期权、外汇、</a:t>
            </a:r>
            <a:r>
              <a:rPr lang="zh-CN" altLang="zh-CN" sz="1800" kern="100" dirty="0" smtClean="0">
                <a:solidFill>
                  <a:srgbClr val="FFC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贵金属</a:t>
            </a:r>
            <a:r>
              <a:rPr lang="zh-CN" altLang="en-US" sz="1800" kern="100" dirty="0" smtClean="0">
                <a:solidFill>
                  <a:srgbClr val="FFC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等为幌子的</a:t>
            </a:r>
            <a:endParaRPr lang="zh-CN" altLang="en-US" sz="1800" dirty="0">
              <a:solidFill>
                <a:srgbClr val="FFC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39040" y="3239213"/>
            <a:ext cx="7450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100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以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投资</a:t>
            </a:r>
            <a:r>
              <a:rPr lang="zh-CN" altLang="zh-CN" sz="2800" kern="100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养老产业可获高额回报或“免费”养老、“以房”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养老</a:t>
            </a:r>
            <a:r>
              <a:rPr lang="zh-CN" altLang="en-US" sz="2800" kern="100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等为幌子的</a:t>
            </a:r>
            <a:endParaRPr lang="zh-CN" altLang="en-US" sz="2800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29546" y="3808750"/>
            <a:ext cx="48304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kern="100" dirty="0" smtClean="0">
                <a:solidFill>
                  <a:srgbClr val="369CAB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以</a:t>
            </a:r>
            <a:r>
              <a:rPr lang="zh-CN" altLang="zh-CN" sz="1400" kern="100" dirty="0" smtClean="0">
                <a:solidFill>
                  <a:srgbClr val="369CAB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私</a:t>
            </a:r>
            <a:r>
              <a:rPr lang="zh-CN" altLang="zh-CN" sz="1400" kern="100" dirty="0">
                <a:solidFill>
                  <a:srgbClr val="369CAB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募入股、合伙办</a:t>
            </a:r>
            <a:r>
              <a:rPr lang="zh-CN" altLang="zh-CN" sz="1400" kern="100" dirty="0" smtClean="0">
                <a:solidFill>
                  <a:srgbClr val="369CAB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企业为幌子，</a:t>
            </a:r>
            <a:r>
              <a:rPr lang="zh-CN" altLang="zh-CN" sz="1400" kern="100" dirty="0">
                <a:solidFill>
                  <a:srgbClr val="369CAB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但不</a:t>
            </a:r>
            <a:r>
              <a:rPr lang="zh-CN" altLang="zh-CN" sz="1400" kern="100" dirty="0" smtClean="0">
                <a:solidFill>
                  <a:srgbClr val="369CAB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办理工商</a:t>
            </a:r>
            <a:r>
              <a:rPr lang="zh-CN" altLang="zh-CN" sz="1400" kern="100" dirty="0">
                <a:solidFill>
                  <a:srgbClr val="369CAB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注册</a:t>
            </a:r>
            <a:r>
              <a:rPr lang="zh-CN" altLang="zh-CN" sz="1400" kern="100" dirty="0" smtClean="0">
                <a:solidFill>
                  <a:srgbClr val="369CAB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登记</a:t>
            </a:r>
            <a:r>
              <a:rPr lang="zh-CN" altLang="en-US" sz="1400" kern="100" dirty="0" smtClean="0">
                <a:solidFill>
                  <a:srgbClr val="369CAB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的</a:t>
            </a:r>
            <a:endParaRPr lang="zh-CN" altLang="en-US" sz="1400" dirty="0">
              <a:solidFill>
                <a:srgbClr val="369CAB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40611" y="2942185"/>
            <a:ext cx="4288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0" dirty="0" smtClean="0">
                <a:solidFill>
                  <a:srgbClr val="00B0F0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以</a:t>
            </a:r>
            <a:r>
              <a:rPr lang="zh-CN" altLang="zh-CN" kern="100" dirty="0" smtClean="0">
                <a:solidFill>
                  <a:srgbClr val="00B0F0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投资</a:t>
            </a:r>
            <a:r>
              <a:rPr lang="zh-CN" altLang="zh-CN" kern="100" dirty="0">
                <a:solidFill>
                  <a:srgbClr val="00B0F0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虚拟货币、区块链</a:t>
            </a:r>
            <a:r>
              <a:rPr lang="zh-CN" altLang="zh-CN" kern="100" dirty="0" smtClean="0">
                <a:solidFill>
                  <a:srgbClr val="00B0F0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等</a:t>
            </a:r>
            <a:r>
              <a:rPr lang="zh-CN" altLang="en-US" kern="100" dirty="0" smtClean="0">
                <a:solidFill>
                  <a:srgbClr val="00B0F0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为幌子的</a:t>
            </a:r>
            <a:endParaRPr lang="zh-CN" altLang="en-US" dirty="0">
              <a:solidFill>
                <a:srgbClr val="00B0F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25029" y="4208567"/>
            <a:ext cx="6331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kern="100" dirty="0">
                <a:solidFill>
                  <a:schemeClr val="accent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以“扶贫”“互助”“慈善”</a:t>
            </a:r>
            <a:r>
              <a:rPr lang="zh-CN" altLang="zh-CN" kern="100" dirty="0" smtClean="0">
                <a:solidFill>
                  <a:schemeClr val="accent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“影视文化”等为幌子</a:t>
            </a:r>
            <a:r>
              <a:rPr lang="zh-CN" altLang="en-US" kern="100" dirty="0" smtClean="0">
                <a:solidFill>
                  <a:schemeClr val="accent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的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51992" y="4634813"/>
            <a:ext cx="56609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kern="100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在街头、商场、超市等发放投资理财等内容广告</a:t>
            </a:r>
            <a:r>
              <a:rPr lang="zh-CN" altLang="zh-CN" sz="1600" kern="100" dirty="0" smtClean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传单</a:t>
            </a:r>
            <a:r>
              <a:rPr lang="zh-CN" altLang="en-US" sz="1600" kern="100" dirty="0" smtClean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的</a:t>
            </a:r>
            <a:endParaRPr lang="zh-CN" altLang="en-US" sz="1600" dirty="0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33327" y="5240868"/>
            <a:ext cx="5314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chemeClr val="accent3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组织考察、旅游、讲座等方式招揽老年</a:t>
            </a:r>
            <a:r>
              <a:rPr lang="zh-CN" altLang="zh-CN" kern="100" dirty="0" smtClean="0">
                <a:solidFill>
                  <a:schemeClr val="accent3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群众</a:t>
            </a:r>
            <a:r>
              <a:rPr lang="zh-CN" altLang="en-US" kern="100" dirty="0" smtClean="0">
                <a:solidFill>
                  <a:schemeClr val="accent3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的</a:t>
            </a:r>
            <a:endParaRPr lang="zh-CN" altLang="en-US" dirty="0">
              <a:solidFill>
                <a:schemeClr val="accent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71635" y="4900845"/>
            <a:ext cx="42883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kern="100" dirty="0">
                <a:solidFill>
                  <a:srgbClr val="04516B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“投资、理财”公司、网站及服务器在</a:t>
            </a:r>
            <a:r>
              <a:rPr lang="zh-CN" altLang="zh-CN" sz="1600" kern="100" dirty="0" smtClean="0">
                <a:solidFill>
                  <a:srgbClr val="04516B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境外</a:t>
            </a:r>
            <a:r>
              <a:rPr lang="zh-CN" altLang="en-US" sz="1600" kern="100" dirty="0" smtClean="0">
                <a:solidFill>
                  <a:srgbClr val="04516B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的</a:t>
            </a:r>
            <a:endParaRPr lang="zh-CN" altLang="en-US" sz="1600" dirty="0">
              <a:solidFill>
                <a:srgbClr val="04516B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81362" y="5737733"/>
            <a:ext cx="48304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kern="100" dirty="0">
                <a:solidFill>
                  <a:srgbClr val="7030A0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要求以现金方式或向个人账户、境外账户缴纳投资</a:t>
            </a:r>
            <a:r>
              <a:rPr lang="zh-CN" altLang="zh-CN" sz="1400" kern="100" dirty="0" smtClean="0">
                <a:solidFill>
                  <a:srgbClr val="7030A0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款</a:t>
            </a:r>
            <a:r>
              <a:rPr lang="zh-CN" altLang="en-US" sz="1400" kern="100" dirty="0" smtClean="0">
                <a:solidFill>
                  <a:srgbClr val="7030A0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的</a:t>
            </a:r>
            <a:endParaRPr lang="zh-CN" altLang="en-US" sz="1400" dirty="0">
              <a:solidFill>
                <a:srgbClr val="7030A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01472" y="1261969"/>
            <a:ext cx="87952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遇到以下</a:t>
            </a:r>
            <a:r>
              <a:rPr lang="zh-CN" altLang="en-US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情形向公众集资的，务必</a:t>
            </a:r>
            <a:r>
              <a:rPr lang="zh-CN" altLang="en-US" b="1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提高警惕！</a:t>
            </a:r>
            <a:r>
              <a:rPr lang="zh-CN" altLang="en-US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提高警惕</a:t>
            </a:r>
            <a:r>
              <a:rPr lang="zh-CN" altLang="en-US" b="1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！！</a:t>
            </a:r>
            <a:r>
              <a:rPr lang="zh-CN" altLang="en-US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提高警惕！！</a:t>
            </a:r>
            <a:r>
              <a:rPr lang="zh-CN" altLang="en-US" b="1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！</a:t>
            </a:r>
            <a:endParaRPr lang="zh-CN" altLang="en-US" b="1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4066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79"/>
    </mc:Choice>
    <mc:Fallback>
      <p:transition spd="slow" advTm="1707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172231"/>
            <a:ext cx="885715" cy="4776626"/>
          </a:xfrm>
          <a:prstGeom prst="rect">
            <a:avLst/>
          </a:prstGeom>
          <a:solidFill>
            <a:srgbClr val="369CAB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 err="1" smtClean="0">
              <a:solidFill>
                <a:srgbClr val="369CAB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0524" y="1298386"/>
            <a:ext cx="65733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 smtClean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投资理财正确姿势</a:t>
            </a:r>
            <a:endParaRPr lang="zh-CN" altLang="en-US" sz="3600" dirty="0">
              <a:solidFill>
                <a:schemeClr val="bg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115614" y="217841"/>
            <a:ext cx="56816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solidFill>
                  <a:srgbClr val="04516B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中再集团</a:t>
            </a:r>
            <a:r>
              <a:rPr lang="en-US" altLang="zh-CN" sz="2400" dirty="0" smtClean="0">
                <a:solidFill>
                  <a:srgbClr val="04516B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2019</a:t>
            </a:r>
            <a:r>
              <a:rPr lang="zh-CN" altLang="en-US" sz="2400" dirty="0">
                <a:solidFill>
                  <a:srgbClr val="04516B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年防范非法集资宣传</a:t>
            </a:r>
            <a:r>
              <a:rPr lang="zh-CN" altLang="en-US" sz="2400" dirty="0" smtClean="0">
                <a:solidFill>
                  <a:srgbClr val="04516B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月活动</a:t>
            </a:r>
            <a:endParaRPr lang="zh-CN" altLang="en-US" sz="2400" dirty="0">
              <a:solidFill>
                <a:srgbClr val="04516B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026" name="Picture 2" descr="https://timgsa.baidu.com/timg?image&amp;quality=80&amp;size=b9999_10000&amp;sec=1557728510292&amp;di=a784031b7898f247a085d238c6cb02fb&amp;imgtype=0&amp;src=http%3A%2F%2Fpic128.nipic.com%2Ffile%2F20170427%2F12006035_152931724037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20757" y="1172231"/>
            <a:ext cx="7625423" cy="561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467467" y="1561681"/>
            <a:ext cx="7132001" cy="4837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zh-CN" sz="1800" kern="1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Calibri" panose="020F0502020204030204" pitchFamily="34" charset="0"/>
              </a:rPr>
              <a:t>不要轻易相信所谓的</a:t>
            </a:r>
            <a:r>
              <a:rPr lang="zh-CN" altLang="zh-CN" sz="1800" kern="1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高息“保险”、高息“理财”，高收益意味着高</a:t>
            </a:r>
            <a:r>
              <a:rPr lang="zh-CN" altLang="zh-CN" sz="1800" kern="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风险</a:t>
            </a:r>
            <a:endParaRPr lang="zh-CN" altLang="zh-CN" sz="1800" kern="1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zh-CN" sz="1800" kern="1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不被小礼品打动，不接收“先返息”之类的诱饵，记住天上不会掉</a:t>
            </a:r>
            <a:r>
              <a:rPr lang="zh-CN" altLang="zh-CN" sz="1800" kern="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馅饼</a:t>
            </a:r>
            <a:endParaRPr lang="zh-CN" altLang="zh-CN" sz="1800" kern="1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zh-CN" sz="1800" kern="1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要通过正规渠道购买金融产品。</a:t>
            </a:r>
            <a:r>
              <a:rPr lang="zh-CN" altLang="zh-CN" sz="1800" kern="1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Calibri" panose="020F0502020204030204" pitchFamily="34" charset="0"/>
              </a:rPr>
              <a:t>不与银行、保险从业人员个人签订投资理财协议，不接收从业人员个人出具的任何收据、欠条；</a:t>
            </a:r>
            <a:r>
              <a:rPr lang="zh-CN" altLang="zh-CN" sz="1800" kern="1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购买保险过程中要尽量做到“三查、两配合”，</a:t>
            </a:r>
            <a:r>
              <a:rPr lang="zh-CN" altLang="zh-CN" sz="1800" kern="1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Calibri" panose="020F0502020204030204" pitchFamily="34" charset="0"/>
              </a:rPr>
              <a:t>即通过保险公司网站、客户热线或监管部门、行业协会网站查人员、查产品、查单证，配合做好转账缴费、配合做好</a:t>
            </a:r>
            <a:r>
              <a:rPr lang="zh-CN" altLang="zh-CN" sz="1800" kern="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Calibri" panose="020F0502020204030204" pitchFamily="34" charset="0"/>
              </a:rPr>
              <a:t>回访</a:t>
            </a:r>
            <a:endParaRPr lang="en-US" altLang="zh-CN" sz="1800" kern="100" dirty="0" smtClean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zh-CN" sz="1800" kern="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注意</a:t>
            </a:r>
            <a:r>
              <a:rPr lang="zh-CN" altLang="zh-CN" sz="1800" kern="1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保护个人信息，关注政府部门发布的非法集资风险提示，遇到涉嫌非法集资行为及时举报</a:t>
            </a:r>
            <a:r>
              <a:rPr lang="zh-CN" altLang="zh-CN" sz="1800" kern="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仿宋_GB2312" panose="02010609030101010101" pitchFamily="49" charset="-122"/>
              </a:rPr>
              <a:t>投诉</a:t>
            </a:r>
            <a:endParaRPr lang="zh-CN" altLang="zh-CN" sz="1800" kern="100" dirty="0">
              <a:solidFill>
                <a:schemeClr val="bg1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548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87"/>
    </mc:Choice>
    <mc:Fallback>
      <p:transition spd="slow" advTm="1508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172231"/>
            <a:ext cx="885715" cy="4776626"/>
          </a:xfrm>
          <a:prstGeom prst="rect">
            <a:avLst/>
          </a:prstGeom>
          <a:solidFill>
            <a:srgbClr val="369CAB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 err="1" smtClean="0">
              <a:solidFill>
                <a:srgbClr val="369CAB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0524" y="1298386"/>
            <a:ext cx="65733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 smtClean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投资理财正确姿势</a:t>
            </a:r>
            <a:endParaRPr lang="zh-CN" altLang="en-US" sz="3600" dirty="0">
              <a:solidFill>
                <a:schemeClr val="bg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115614" y="217841"/>
            <a:ext cx="56816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solidFill>
                  <a:srgbClr val="04516B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中再集团</a:t>
            </a:r>
            <a:r>
              <a:rPr lang="en-US" altLang="zh-CN" sz="2400" dirty="0" smtClean="0">
                <a:solidFill>
                  <a:srgbClr val="04516B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2019</a:t>
            </a:r>
            <a:r>
              <a:rPr lang="zh-CN" altLang="en-US" sz="2400" dirty="0">
                <a:solidFill>
                  <a:srgbClr val="04516B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年防范非法集资宣传</a:t>
            </a:r>
            <a:r>
              <a:rPr lang="zh-CN" altLang="en-US" sz="2400" dirty="0" smtClean="0">
                <a:solidFill>
                  <a:srgbClr val="04516B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月活动</a:t>
            </a:r>
            <a:endParaRPr lang="zh-CN" altLang="en-US" sz="2400" dirty="0">
              <a:solidFill>
                <a:srgbClr val="04516B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026" name="Picture 2" descr="https://timgsa.baidu.com/timg?image&amp;quality=80&amp;size=b9999_10000&amp;sec=1557728510292&amp;di=a784031b7898f247a085d238c6cb02fb&amp;imgtype=0&amp;src=http%3A%2F%2Fpic128.nipic.com%2Ffile%2F20170427%2F12006035_152931724037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20755" y="1031586"/>
            <a:ext cx="7625423" cy="561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467467" y="1318024"/>
            <a:ext cx="713200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32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400" b="1" kern="1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Calibri" panose="020F0502020204030204" pitchFamily="34" charset="0"/>
              </a:rPr>
              <a:t>“四看三思等一夜</a:t>
            </a:r>
            <a:r>
              <a:rPr lang="zh-CN" altLang="en-US" sz="2400" b="1" kern="100" dirty="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3" name="矩形 2"/>
          <p:cNvSpPr/>
          <p:nvPr/>
        </p:nvSpPr>
        <p:spPr>
          <a:xfrm>
            <a:off x="2509189" y="4987070"/>
            <a:ext cx="61520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200"/>
              </a:lnSpc>
              <a:spcBef>
                <a:spcPts val="600"/>
              </a:spcBef>
            </a:pPr>
            <a:r>
              <a:rPr lang="zh-CN" altLang="en-US" sz="1600" kern="1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Calibri" panose="020F0502020204030204" pitchFamily="34" charset="0"/>
              </a:rPr>
              <a:t>遇到相关投资集资类宣传，一定要避免头脑发热，先征求家人和朋友的意见，拖延一晚再决定。不要盲目相信造势宣传、熟人介绍、专家推荐，不要被高利诱惑盲目</a:t>
            </a:r>
            <a:r>
              <a:rPr lang="zh-CN" altLang="en-US" sz="1600" kern="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Calibri" panose="020F0502020204030204" pitchFamily="34" charset="0"/>
              </a:rPr>
              <a:t>投资</a:t>
            </a:r>
            <a:endParaRPr lang="zh-CN" altLang="en-US" sz="1600" kern="1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99439" y="2773011"/>
            <a:ext cx="114203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32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b="1" kern="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Calibri" panose="020F0502020204030204" pitchFamily="34" charset="0"/>
              </a:rPr>
              <a:t>四看</a:t>
            </a:r>
            <a:endParaRPr lang="en-US" altLang="zh-CN" sz="2800" b="1" kern="100" dirty="0" smtClean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2276340" y="1959282"/>
            <a:ext cx="247147" cy="1785253"/>
          </a:xfrm>
          <a:custGeom>
            <a:avLst/>
            <a:gdLst>
              <a:gd name="connsiteX0" fmla="*/ 195776 w 247147"/>
              <a:gd name="connsiteY0" fmla="*/ 21450 h 997522"/>
              <a:gd name="connsiteX1" fmla="*/ 144405 w 247147"/>
              <a:gd name="connsiteY1" fmla="*/ 902 h 997522"/>
              <a:gd name="connsiteX2" fmla="*/ 113583 w 247147"/>
              <a:gd name="connsiteY2" fmla="*/ 72821 h 997522"/>
              <a:gd name="connsiteX3" fmla="*/ 123857 w 247147"/>
              <a:gd name="connsiteY3" fmla="*/ 124191 h 997522"/>
              <a:gd name="connsiteX4" fmla="*/ 113583 w 247147"/>
              <a:gd name="connsiteY4" fmla="*/ 586529 h 997522"/>
              <a:gd name="connsiteX5" fmla="*/ 62212 w 247147"/>
              <a:gd name="connsiteY5" fmla="*/ 637899 h 997522"/>
              <a:gd name="connsiteX6" fmla="*/ 567 w 247147"/>
              <a:gd name="connsiteY6" fmla="*/ 596803 h 997522"/>
              <a:gd name="connsiteX7" fmla="*/ 31389 w 247147"/>
              <a:gd name="connsiteY7" fmla="*/ 576254 h 997522"/>
              <a:gd name="connsiteX8" fmla="*/ 62212 w 247147"/>
              <a:gd name="connsiteY8" fmla="*/ 596803 h 997522"/>
              <a:gd name="connsiteX9" fmla="*/ 82760 w 247147"/>
              <a:gd name="connsiteY9" fmla="*/ 627625 h 997522"/>
              <a:gd name="connsiteX10" fmla="*/ 103309 w 247147"/>
              <a:gd name="connsiteY10" fmla="*/ 648173 h 997522"/>
              <a:gd name="connsiteX11" fmla="*/ 123857 w 247147"/>
              <a:gd name="connsiteY11" fmla="*/ 720093 h 997522"/>
              <a:gd name="connsiteX12" fmla="*/ 134131 w 247147"/>
              <a:gd name="connsiteY12" fmla="*/ 750915 h 997522"/>
              <a:gd name="connsiteX13" fmla="*/ 144405 w 247147"/>
              <a:gd name="connsiteY13" fmla="*/ 863931 h 997522"/>
              <a:gd name="connsiteX14" fmla="*/ 154679 w 247147"/>
              <a:gd name="connsiteY14" fmla="*/ 894753 h 997522"/>
              <a:gd name="connsiteX15" fmla="*/ 164954 w 247147"/>
              <a:gd name="connsiteY15" fmla="*/ 935850 h 997522"/>
              <a:gd name="connsiteX16" fmla="*/ 206050 w 247147"/>
              <a:gd name="connsiteY16" fmla="*/ 987221 h 997522"/>
              <a:gd name="connsiteX17" fmla="*/ 247147 w 247147"/>
              <a:gd name="connsiteY17" fmla="*/ 997495 h 99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7147" h="997522">
                <a:moveTo>
                  <a:pt x="195776" y="21450"/>
                </a:moveTo>
                <a:cubicBezTo>
                  <a:pt x="178652" y="14601"/>
                  <a:pt x="162735" y="2939"/>
                  <a:pt x="144405" y="902"/>
                </a:cubicBezTo>
                <a:cubicBezTo>
                  <a:pt x="79783" y="-6278"/>
                  <a:pt x="105880" y="30452"/>
                  <a:pt x="113583" y="72821"/>
                </a:cubicBezTo>
                <a:cubicBezTo>
                  <a:pt x="116707" y="90002"/>
                  <a:pt x="120432" y="107068"/>
                  <a:pt x="123857" y="124191"/>
                </a:cubicBezTo>
                <a:cubicBezTo>
                  <a:pt x="120432" y="278304"/>
                  <a:pt x="131949" y="433476"/>
                  <a:pt x="113583" y="586529"/>
                </a:cubicBezTo>
                <a:cubicBezTo>
                  <a:pt x="110698" y="610573"/>
                  <a:pt x="62212" y="637899"/>
                  <a:pt x="62212" y="637899"/>
                </a:cubicBezTo>
                <a:cubicBezTo>
                  <a:pt x="49319" y="634676"/>
                  <a:pt x="-6190" y="630590"/>
                  <a:pt x="567" y="596803"/>
                </a:cubicBezTo>
                <a:cubicBezTo>
                  <a:pt x="2989" y="584695"/>
                  <a:pt x="21115" y="583104"/>
                  <a:pt x="31389" y="576254"/>
                </a:cubicBezTo>
                <a:cubicBezTo>
                  <a:pt x="41663" y="583104"/>
                  <a:pt x="53480" y="588071"/>
                  <a:pt x="62212" y="596803"/>
                </a:cubicBezTo>
                <a:cubicBezTo>
                  <a:pt x="70943" y="605534"/>
                  <a:pt x="75046" y="617983"/>
                  <a:pt x="82760" y="627625"/>
                </a:cubicBezTo>
                <a:cubicBezTo>
                  <a:pt x="88811" y="635189"/>
                  <a:pt x="96459" y="641324"/>
                  <a:pt x="103309" y="648173"/>
                </a:cubicBezTo>
                <a:cubicBezTo>
                  <a:pt x="127945" y="722082"/>
                  <a:pt x="98053" y="629779"/>
                  <a:pt x="123857" y="720093"/>
                </a:cubicBezTo>
                <a:cubicBezTo>
                  <a:pt x="126832" y="730506"/>
                  <a:pt x="130706" y="740641"/>
                  <a:pt x="134131" y="750915"/>
                </a:cubicBezTo>
                <a:cubicBezTo>
                  <a:pt x="137556" y="788587"/>
                  <a:pt x="139055" y="826484"/>
                  <a:pt x="144405" y="863931"/>
                </a:cubicBezTo>
                <a:cubicBezTo>
                  <a:pt x="145937" y="874652"/>
                  <a:pt x="151704" y="884340"/>
                  <a:pt x="154679" y="894753"/>
                </a:cubicBezTo>
                <a:cubicBezTo>
                  <a:pt x="158558" y="908330"/>
                  <a:pt x="159392" y="922871"/>
                  <a:pt x="164954" y="935850"/>
                </a:cubicBezTo>
                <a:cubicBezTo>
                  <a:pt x="169799" y="947156"/>
                  <a:pt x="193305" y="979574"/>
                  <a:pt x="206050" y="987221"/>
                </a:cubicBezTo>
                <a:cubicBezTo>
                  <a:pt x="224978" y="998578"/>
                  <a:pt x="230832" y="997495"/>
                  <a:pt x="247147" y="997495"/>
                </a:cubicBez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570975" y="1792933"/>
            <a:ext cx="6028491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0"/>
              </a:spcAft>
            </a:pPr>
            <a:r>
              <a:rPr lang="zh-CN" altLang="en-US" sz="1600" b="1" kern="1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Calibri" panose="020F0502020204030204" pitchFamily="34" charset="0"/>
              </a:rPr>
              <a:t>一看融资合法性</a:t>
            </a:r>
            <a:r>
              <a:rPr lang="zh-CN" altLang="en-US" sz="1600" kern="1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Calibri" panose="020F0502020204030204" pitchFamily="34" charset="0"/>
              </a:rPr>
              <a:t>，除了看是否取得企业营业执照，还要看是否取得相关金融牌照或经金融管理部门</a:t>
            </a:r>
            <a:r>
              <a:rPr lang="zh-CN" altLang="en-US" sz="1600" kern="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Calibri" panose="020F0502020204030204" pitchFamily="34" charset="0"/>
              </a:rPr>
              <a:t>批准</a:t>
            </a:r>
            <a:endParaRPr lang="en-US" altLang="zh-CN" sz="1600" kern="100" dirty="0" smtClean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Calibri" panose="020F050202020403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</a:pPr>
            <a:r>
              <a:rPr lang="zh-CN" altLang="en-US" sz="1600" b="1" kern="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Calibri" panose="020F0502020204030204" pitchFamily="34" charset="0"/>
              </a:rPr>
              <a:t>二</a:t>
            </a:r>
            <a:r>
              <a:rPr lang="zh-CN" altLang="en-US" sz="1600" b="1" kern="1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Calibri" panose="020F0502020204030204" pitchFamily="34" charset="0"/>
              </a:rPr>
              <a:t>看宣传内容</a:t>
            </a:r>
            <a:r>
              <a:rPr lang="zh-CN" altLang="en-US" sz="1600" kern="1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Calibri" panose="020F0502020204030204" pitchFamily="34" charset="0"/>
              </a:rPr>
              <a:t>，看宣传中是否含有或暗示“有担保、无风险、高收益、稳赚不赔”等</a:t>
            </a:r>
            <a:r>
              <a:rPr lang="zh-CN" altLang="en-US" sz="1600" kern="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Calibri" panose="020F0502020204030204" pitchFamily="34" charset="0"/>
              </a:rPr>
              <a:t>内容</a:t>
            </a:r>
            <a:endParaRPr lang="en-US" altLang="zh-CN" sz="1600" kern="100" dirty="0" smtClean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Calibri" panose="020F050202020403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</a:pPr>
            <a:r>
              <a:rPr lang="zh-CN" altLang="en-US" sz="1600" b="1" kern="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Calibri" panose="020F0502020204030204" pitchFamily="34" charset="0"/>
              </a:rPr>
              <a:t>三</a:t>
            </a:r>
            <a:r>
              <a:rPr lang="zh-CN" altLang="en-US" sz="1600" b="1" kern="1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Calibri" panose="020F0502020204030204" pitchFamily="34" charset="0"/>
              </a:rPr>
              <a:t>看经营模式</a:t>
            </a:r>
            <a:r>
              <a:rPr lang="zh-CN" altLang="en-US" sz="1600" kern="1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Calibri" panose="020F0502020204030204" pitchFamily="34" charset="0"/>
              </a:rPr>
              <a:t>，有没有实体项目，项目真实性、资金的投向去向、获取利润的方式</a:t>
            </a:r>
            <a:r>
              <a:rPr lang="zh-CN" altLang="en-US" sz="1600" kern="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Calibri" panose="020F0502020204030204" pitchFamily="34" charset="0"/>
              </a:rPr>
              <a:t>等</a:t>
            </a:r>
            <a:endParaRPr lang="en-US" altLang="zh-CN" sz="1600" kern="100" dirty="0" smtClean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Calibri" panose="020F050202020403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</a:pPr>
            <a:r>
              <a:rPr lang="zh-CN" altLang="en-US" sz="1600" b="1" kern="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Calibri" panose="020F0502020204030204" pitchFamily="34" charset="0"/>
              </a:rPr>
              <a:t>四</a:t>
            </a:r>
            <a:r>
              <a:rPr lang="zh-CN" altLang="en-US" sz="1600" b="1" kern="1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Calibri" panose="020F0502020204030204" pitchFamily="34" charset="0"/>
              </a:rPr>
              <a:t>看参与集资主体</a:t>
            </a:r>
            <a:r>
              <a:rPr lang="zh-CN" altLang="en-US" sz="1600" kern="1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Calibri" panose="020F0502020204030204" pitchFamily="34" charset="0"/>
              </a:rPr>
              <a:t>，是不是主要面向老年人等特定</a:t>
            </a:r>
            <a:r>
              <a:rPr lang="zh-CN" altLang="en-US" sz="1600" kern="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Calibri" panose="020F0502020204030204" pitchFamily="34" charset="0"/>
              </a:rPr>
              <a:t>群体</a:t>
            </a:r>
            <a:endParaRPr lang="zh-CN" altLang="en-US" sz="1600" kern="1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99439" y="4247106"/>
            <a:ext cx="114203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32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b="1" kern="1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Calibri" panose="020F0502020204030204" pitchFamily="34" charset="0"/>
              </a:rPr>
              <a:t>三思</a:t>
            </a:r>
            <a:endParaRPr lang="en-US" altLang="zh-CN" b="1" kern="1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2356806" y="3966195"/>
            <a:ext cx="247147" cy="931025"/>
          </a:xfrm>
          <a:custGeom>
            <a:avLst/>
            <a:gdLst>
              <a:gd name="connsiteX0" fmla="*/ 195776 w 247147"/>
              <a:gd name="connsiteY0" fmla="*/ 21450 h 997522"/>
              <a:gd name="connsiteX1" fmla="*/ 144405 w 247147"/>
              <a:gd name="connsiteY1" fmla="*/ 902 h 997522"/>
              <a:gd name="connsiteX2" fmla="*/ 113583 w 247147"/>
              <a:gd name="connsiteY2" fmla="*/ 72821 h 997522"/>
              <a:gd name="connsiteX3" fmla="*/ 123857 w 247147"/>
              <a:gd name="connsiteY3" fmla="*/ 124191 h 997522"/>
              <a:gd name="connsiteX4" fmla="*/ 113583 w 247147"/>
              <a:gd name="connsiteY4" fmla="*/ 586529 h 997522"/>
              <a:gd name="connsiteX5" fmla="*/ 62212 w 247147"/>
              <a:gd name="connsiteY5" fmla="*/ 637899 h 997522"/>
              <a:gd name="connsiteX6" fmla="*/ 567 w 247147"/>
              <a:gd name="connsiteY6" fmla="*/ 596803 h 997522"/>
              <a:gd name="connsiteX7" fmla="*/ 31389 w 247147"/>
              <a:gd name="connsiteY7" fmla="*/ 576254 h 997522"/>
              <a:gd name="connsiteX8" fmla="*/ 62212 w 247147"/>
              <a:gd name="connsiteY8" fmla="*/ 596803 h 997522"/>
              <a:gd name="connsiteX9" fmla="*/ 82760 w 247147"/>
              <a:gd name="connsiteY9" fmla="*/ 627625 h 997522"/>
              <a:gd name="connsiteX10" fmla="*/ 103309 w 247147"/>
              <a:gd name="connsiteY10" fmla="*/ 648173 h 997522"/>
              <a:gd name="connsiteX11" fmla="*/ 123857 w 247147"/>
              <a:gd name="connsiteY11" fmla="*/ 720093 h 997522"/>
              <a:gd name="connsiteX12" fmla="*/ 134131 w 247147"/>
              <a:gd name="connsiteY12" fmla="*/ 750915 h 997522"/>
              <a:gd name="connsiteX13" fmla="*/ 144405 w 247147"/>
              <a:gd name="connsiteY13" fmla="*/ 863931 h 997522"/>
              <a:gd name="connsiteX14" fmla="*/ 154679 w 247147"/>
              <a:gd name="connsiteY14" fmla="*/ 894753 h 997522"/>
              <a:gd name="connsiteX15" fmla="*/ 164954 w 247147"/>
              <a:gd name="connsiteY15" fmla="*/ 935850 h 997522"/>
              <a:gd name="connsiteX16" fmla="*/ 206050 w 247147"/>
              <a:gd name="connsiteY16" fmla="*/ 987221 h 997522"/>
              <a:gd name="connsiteX17" fmla="*/ 247147 w 247147"/>
              <a:gd name="connsiteY17" fmla="*/ 997495 h 99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7147" h="997522">
                <a:moveTo>
                  <a:pt x="195776" y="21450"/>
                </a:moveTo>
                <a:cubicBezTo>
                  <a:pt x="178652" y="14601"/>
                  <a:pt x="162735" y="2939"/>
                  <a:pt x="144405" y="902"/>
                </a:cubicBezTo>
                <a:cubicBezTo>
                  <a:pt x="79783" y="-6278"/>
                  <a:pt x="105880" y="30452"/>
                  <a:pt x="113583" y="72821"/>
                </a:cubicBezTo>
                <a:cubicBezTo>
                  <a:pt x="116707" y="90002"/>
                  <a:pt x="120432" y="107068"/>
                  <a:pt x="123857" y="124191"/>
                </a:cubicBezTo>
                <a:cubicBezTo>
                  <a:pt x="120432" y="278304"/>
                  <a:pt x="131949" y="433476"/>
                  <a:pt x="113583" y="586529"/>
                </a:cubicBezTo>
                <a:cubicBezTo>
                  <a:pt x="110698" y="610573"/>
                  <a:pt x="62212" y="637899"/>
                  <a:pt x="62212" y="637899"/>
                </a:cubicBezTo>
                <a:cubicBezTo>
                  <a:pt x="49319" y="634676"/>
                  <a:pt x="-6190" y="630590"/>
                  <a:pt x="567" y="596803"/>
                </a:cubicBezTo>
                <a:cubicBezTo>
                  <a:pt x="2989" y="584695"/>
                  <a:pt x="21115" y="583104"/>
                  <a:pt x="31389" y="576254"/>
                </a:cubicBezTo>
                <a:cubicBezTo>
                  <a:pt x="41663" y="583104"/>
                  <a:pt x="53480" y="588071"/>
                  <a:pt x="62212" y="596803"/>
                </a:cubicBezTo>
                <a:cubicBezTo>
                  <a:pt x="70943" y="605534"/>
                  <a:pt x="75046" y="617983"/>
                  <a:pt x="82760" y="627625"/>
                </a:cubicBezTo>
                <a:cubicBezTo>
                  <a:pt x="88811" y="635189"/>
                  <a:pt x="96459" y="641324"/>
                  <a:pt x="103309" y="648173"/>
                </a:cubicBezTo>
                <a:cubicBezTo>
                  <a:pt x="127945" y="722082"/>
                  <a:pt x="98053" y="629779"/>
                  <a:pt x="123857" y="720093"/>
                </a:cubicBezTo>
                <a:cubicBezTo>
                  <a:pt x="126832" y="730506"/>
                  <a:pt x="130706" y="740641"/>
                  <a:pt x="134131" y="750915"/>
                </a:cubicBezTo>
                <a:cubicBezTo>
                  <a:pt x="137556" y="788587"/>
                  <a:pt x="139055" y="826484"/>
                  <a:pt x="144405" y="863931"/>
                </a:cubicBezTo>
                <a:cubicBezTo>
                  <a:pt x="145937" y="874652"/>
                  <a:pt x="151704" y="884340"/>
                  <a:pt x="154679" y="894753"/>
                </a:cubicBezTo>
                <a:cubicBezTo>
                  <a:pt x="158558" y="908330"/>
                  <a:pt x="159392" y="922871"/>
                  <a:pt x="164954" y="935850"/>
                </a:cubicBezTo>
                <a:cubicBezTo>
                  <a:pt x="169799" y="947156"/>
                  <a:pt x="193305" y="979574"/>
                  <a:pt x="206050" y="987221"/>
                </a:cubicBezTo>
                <a:cubicBezTo>
                  <a:pt x="224978" y="998578"/>
                  <a:pt x="230832" y="997495"/>
                  <a:pt x="247147" y="997495"/>
                </a:cubicBez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570975" y="3929497"/>
            <a:ext cx="50292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Bef>
                <a:spcPts val="600"/>
              </a:spcBef>
              <a:spcAft>
                <a:spcPts val="0"/>
              </a:spcAft>
            </a:pPr>
            <a:r>
              <a:rPr lang="zh-CN" altLang="en-US" sz="1600" kern="1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Calibri" panose="020F0502020204030204" pitchFamily="34" charset="0"/>
              </a:rPr>
              <a:t>一思自己是否真正了解该产品及市场</a:t>
            </a:r>
            <a:r>
              <a:rPr lang="zh-CN" altLang="en-US" sz="1600" kern="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Calibri" panose="020F0502020204030204" pitchFamily="34" charset="0"/>
              </a:rPr>
              <a:t>行情</a:t>
            </a:r>
            <a:endParaRPr lang="en-US" altLang="zh-CN" sz="1600" kern="100" dirty="0" smtClean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Calibri" panose="020F050202020403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</a:pPr>
            <a:r>
              <a:rPr lang="zh-CN" altLang="en-US" sz="1600" kern="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Calibri" panose="020F0502020204030204" pitchFamily="34" charset="0"/>
              </a:rPr>
              <a:t>二</a:t>
            </a:r>
            <a:r>
              <a:rPr lang="zh-CN" altLang="en-US" sz="1600" kern="1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Calibri" panose="020F0502020204030204" pitchFamily="34" charset="0"/>
              </a:rPr>
              <a:t>思产品是否符合市场</a:t>
            </a:r>
            <a:r>
              <a:rPr lang="zh-CN" altLang="en-US" sz="1600" kern="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Calibri" panose="020F0502020204030204" pitchFamily="34" charset="0"/>
              </a:rPr>
              <a:t>规律</a:t>
            </a:r>
            <a:endParaRPr lang="en-US" altLang="zh-CN" sz="1600" kern="100" dirty="0" smtClean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Calibri" panose="020F050202020403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</a:pPr>
            <a:r>
              <a:rPr lang="zh-CN" altLang="en-US" sz="1600" kern="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Calibri" panose="020F0502020204030204" pitchFamily="34" charset="0"/>
              </a:rPr>
              <a:t>三思</a:t>
            </a:r>
            <a:r>
              <a:rPr lang="zh-CN" altLang="en-US" sz="1600" kern="1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Calibri" panose="020F0502020204030204" pitchFamily="34" charset="0"/>
              </a:rPr>
              <a:t>自身经济实力是否具备抗风险</a:t>
            </a:r>
            <a:r>
              <a:rPr lang="zh-CN" altLang="en-US" sz="1600" kern="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Calibri" panose="020F0502020204030204" pitchFamily="34" charset="0"/>
              </a:rPr>
              <a:t>能力</a:t>
            </a:r>
            <a:endParaRPr lang="zh-CN" altLang="en-US" sz="1600" kern="1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430881" y="5507138"/>
            <a:ext cx="114203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32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b="1" kern="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Calibri" panose="020F0502020204030204" pitchFamily="34" charset="0"/>
              </a:rPr>
              <a:t>等一夜</a:t>
            </a:r>
            <a:endParaRPr lang="en-US" altLang="zh-CN" b="1" kern="1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2361113" y="5235202"/>
            <a:ext cx="247147" cy="931025"/>
          </a:xfrm>
          <a:custGeom>
            <a:avLst/>
            <a:gdLst>
              <a:gd name="connsiteX0" fmla="*/ 195776 w 247147"/>
              <a:gd name="connsiteY0" fmla="*/ 21450 h 997522"/>
              <a:gd name="connsiteX1" fmla="*/ 144405 w 247147"/>
              <a:gd name="connsiteY1" fmla="*/ 902 h 997522"/>
              <a:gd name="connsiteX2" fmla="*/ 113583 w 247147"/>
              <a:gd name="connsiteY2" fmla="*/ 72821 h 997522"/>
              <a:gd name="connsiteX3" fmla="*/ 123857 w 247147"/>
              <a:gd name="connsiteY3" fmla="*/ 124191 h 997522"/>
              <a:gd name="connsiteX4" fmla="*/ 113583 w 247147"/>
              <a:gd name="connsiteY4" fmla="*/ 586529 h 997522"/>
              <a:gd name="connsiteX5" fmla="*/ 62212 w 247147"/>
              <a:gd name="connsiteY5" fmla="*/ 637899 h 997522"/>
              <a:gd name="connsiteX6" fmla="*/ 567 w 247147"/>
              <a:gd name="connsiteY6" fmla="*/ 596803 h 997522"/>
              <a:gd name="connsiteX7" fmla="*/ 31389 w 247147"/>
              <a:gd name="connsiteY7" fmla="*/ 576254 h 997522"/>
              <a:gd name="connsiteX8" fmla="*/ 62212 w 247147"/>
              <a:gd name="connsiteY8" fmla="*/ 596803 h 997522"/>
              <a:gd name="connsiteX9" fmla="*/ 82760 w 247147"/>
              <a:gd name="connsiteY9" fmla="*/ 627625 h 997522"/>
              <a:gd name="connsiteX10" fmla="*/ 103309 w 247147"/>
              <a:gd name="connsiteY10" fmla="*/ 648173 h 997522"/>
              <a:gd name="connsiteX11" fmla="*/ 123857 w 247147"/>
              <a:gd name="connsiteY11" fmla="*/ 720093 h 997522"/>
              <a:gd name="connsiteX12" fmla="*/ 134131 w 247147"/>
              <a:gd name="connsiteY12" fmla="*/ 750915 h 997522"/>
              <a:gd name="connsiteX13" fmla="*/ 144405 w 247147"/>
              <a:gd name="connsiteY13" fmla="*/ 863931 h 997522"/>
              <a:gd name="connsiteX14" fmla="*/ 154679 w 247147"/>
              <a:gd name="connsiteY14" fmla="*/ 894753 h 997522"/>
              <a:gd name="connsiteX15" fmla="*/ 164954 w 247147"/>
              <a:gd name="connsiteY15" fmla="*/ 935850 h 997522"/>
              <a:gd name="connsiteX16" fmla="*/ 206050 w 247147"/>
              <a:gd name="connsiteY16" fmla="*/ 987221 h 997522"/>
              <a:gd name="connsiteX17" fmla="*/ 247147 w 247147"/>
              <a:gd name="connsiteY17" fmla="*/ 997495 h 99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7147" h="997522">
                <a:moveTo>
                  <a:pt x="195776" y="21450"/>
                </a:moveTo>
                <a:cubicBezTo>
                  <a:pt x="178652" y="14601"/>
                  <a:pt x="162735" y="2939"/>
                  <a:pt x="144405" y="902"/>
                </a:cubicBezTo>
                <a:cubicBezTo>
                  <a:pt x="79783" y="-6278"/>
                  <a:pt x="105880" y="30452"/>
                  <a:pt x="113583" y="72821"/>
                </a:cubicBezTo>
                <a:cubicBezTo>
                  <a:pt x="116707" y="90002"/>
                  <a:pt x="120432" y="107068"/>
                  <a:pt x="123857" y="124191"/>
                </a:cubicBezTo>
                <a:cubicBezTo>
                  <a:pt x="120432" y="278304"/>
                  <a:pt x="131949" y="433476"/>
                  <a:pt x="113583" y="586529"/>
                </a:cubicBezTo>
                <a:cubicBezTo>
                  <a:pt x="110698" y="610573"/>
                  <a:pt x="62212" y="637899"/>
                  <a:pt x="62212" y="637899"/>
                </a:cubicBezTo>
                <a:cubicBezTo>
                  <a:pt x="49319" y="634676"/>
                  <a:pt x="-6190" y="630590"/>
                  <a:pt x="567" y="596803"/>
                </a:cubicBezTo>
                <a:cubicBezTo>
                  <a:pt x="2989" y="584695"/>
                  <a:pt x="21115" y="583104"/>
                  <a:pt x="31389" y="576254"/>
                </a:cubicBezTo>
                <a:cubicBezTo>
                  <a:pt x="41663" y="583104"/>
                  <a:pt x="53480" y="588071"/>
                  <a:pt x="62212" y="596803"/>
                </a:cubicBezTo>
                <a:cubicBezTo>
                  <a:pt x="70943" y="605534"/>
                  <a:pt x="75046" y="617983"/>
                  <a:pt x="82760" y="627625"/>
                </a:cubicBezTo>
                <a:cubicBezTo>
                  <a:pt x="88811" y="635189"/>
                  <a:pt x="96459" y="641324"/>
                  <a:pt x="103309" y="648173"/>
                </a:cubicBezTo>
                <a:cubicBezTo>
                  <a:pt x="127945" y="722082"/>
                  <a:pt x="98053" y="629779"/>
                  <a:pt x="123857" y="720093"/>
                </a:cubicBezTo>
                <a:cubicBezTo>
                  <a:pt x="126832" y="730506"/>
                  <a:pt x="130706" y="740641"/>
                  <a:pt x="134131" y="750915"/>
                </a:cubicBezTo>
                <a:cubicBezTo>
                  <a:pt x="137556" y="788587"/>
                  <a:pt x="139055" y="826484"/>
                  <a:pt x="144405" y="863931"/>
                </a:cubicBezTo>
                <a:cubicBezTo>
                  <a:pt x="145937" y="874652"/>
                  <a:pt x="151704" y="884340"/>
                  <a:pt x="154679" y="894753"/>
                </a:cubicBezTo>
                <a:cubicBezTo>
                  <a:pt x="158558" y="908330"/>
                  <a:pt x="159392" y="922871"/>
                  <a:pt x="164954" y="935850"/>
                </a:cubicBezTo>
                <a:cubicBezTo>
                  <a:pt x="169799" y="947156"/>
                  <a:pt x="193305" y="979574"/>
                  <a:pt x="206050" y="987221"/>
                </a:cubicBezTo>
                <a:cubicBezTo>
                  <a:pt x="224978" y="998578"/>
                  <a:pt x="230832" y="997495"/>
                  <a:pt x="247147" y="997495"/>
                </a:cubicBez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466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954"/>
    </mc:Choice>
    <mc:Fallback>
      <p:transition spd="slow" advTm="2595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670118" y="2907142"/>
            <a:ext cx="31211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kumimoji="0" lang="zh-CN" altLang="en-US" sz="5400" dirty="0" smtClean="0">
                <a:solidFill>
                  <a:srgbClr val="369CAB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谢谢观看</a:t>
            </a:r>
            <a:endParaRPr kumimoji="0" lang="zh-CN" altLang="en-US" sz="5400" dirty="0">
              <a:solidFill>
                <a:srgbClr val="369CAB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15614" y="217841"/>
            <a:ext cx="56816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solidFill>
                  <a:srgbClr val="04516B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中再集团</a:t>
            </a:r>
            <a:r>
              <a:rPr lang="en-US" altLang="zh-CN" sz="2400" dirty="0" smtClean="0">
                <a:solidFill>
                  <a:srgbClr val="04516B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2019</a:t>
            </a:r>
            <a:r>
              <a:rPr lang="zh-CN" altLang="en-US" sz="2400" dirty="0">
                <a:solidFill>
                  <a:srgbClr val="04516B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年防范非法集资宣传</a:t>
            </a:r>
            <a:r>
              <a:rPr lang="zh-CN" altLang="en-US" sz="2400" dirty="0" smtClean="0">
                <a:solidFill>
                  <a:srgbClr val="04516B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月活动</a:t>
            </a:r>
            <a:endParaRPr lang="zh-CN" altLang="en-US" sz="2400" dirty="0">
              <a:solidFill>
                <a:srgbClr val="04516B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258415" y="4168297"/>
            <a:ext cx="4385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 dirty="0" smtClean="0">
                <a:solidFill>
                  <a:srgbClr val="04516B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集团公司内控合规与法律事务部  制作</a:t>
            </a:r>
            <a:endParaRPr lang="zh-CN" altLang="en-US" sz="1800" dirty="0">
              <a:solidFill>
                <a:srgbClr val="04516B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3"/>
    </mc:Choice>
    <mc:Fallback>
      <p:transition spd="slow" advTm="3103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2603"/>
  <p:tag name="MH_LIBRARY" val="GRAPHIC"/>
  <p:tag name="MH_TYPE" val="Other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2603"/>
  <p:tag name="MH_LIBRARY" val="GRAPHIC"/>
  <p:tag name="MH_TYPE" val="Other"/>
  <p:tag name="MH_ORDER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2603"/>
  <p:tag name="MH_LIBRARY" val="GRAPHIC"/>
  <p:tag name="MH_TYPE" val="Other"/>
  <p:tag name="MH_ORDER" val="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2603"/>
  <p:tag name="MH_LIBRARY" val="GRAPHIC"/>
  <p:tag name="MH_TYPE" val="SubTitle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2603"/>
  <p:tag name="MH_LIBRARY" val="GRAPHIC"/>
  <p:tag name="MH_TYPE" val="Other"/>
  <p:tag name="MH_ORDER" val="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2603"/>
  <p:tag name="MH_LIBRARY" val="GRAPHIC"/>
  <p:tag name="MH_TYPE" val="Other"/>
  <p:tag name="MH_ORDER" val="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2603"/>
  <p:tag name="MH_LIBRARY" val="GRAPHIC"/>
  <p:tag name="MH_TYPE" val="SubTitle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2603"/>
  <p:tag name="MH_LIBRARY" val="GRAPHIC"/>
  <p:tag name="MH_TYPE" val="Other"/>
  <p:tag name="MH_ORDER" val="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2603"/>
  <p:tag name="MH_LIBRARY" val="GRAPHIC"/>
  <p:tag name="MH_TYPE" val="Other"/>
  <p:tag name="MH_ORDER" val="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2603"/>
  <p:tag name="MH_LIBRARY" val="GRAPHIC"/>
  <p:tag name="MH_TYPE" val="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2609"/>
  <p:tag name="MH_LIBRARY" val="GRAPHIC"/>
  <p:tag name="MH_TYPE" val="Other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2603"/>
  <p:tag name="MH_LIBRARY" val="GRAPHIC"/>
  <p:tag name="MH_TYPE" val="Other"/>
  <p:tag name="MH_ORDER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2609"/>
  <p:tag name="MH_LIBRARY" val="GRAPHIC"/>
  <p:tag name="MH_TYPE" val="Other"/>
  <p:tag name="MH_ORDER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2609"/>
  <p:tag name="MH_LIBRARY" val="GRAPHIC"/>
  <p:tag name="MH_TYPE" val="SubTitle"/>
  <p:tag name="MH_ORDER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2609"/>
  <p:tag name="MH_LIBRARY" val="GRAPHIC"/>
  <p:tag name="MH_TYPE" val="Other"/>
  <p:tag name="MH_ORDER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2609"/>
  <p:tag name="MH_LIBRARY" val="GRAPHIC"/>
  <p:tag name="MH_TYPE" val="Other"/>
  <p:tag name="MH_ORDER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2609"/>
  <p:tag name="MH_LIBRARY" val="GRAPHIC"/>
  <p:tag name="MH_TYPE" val="Other"/>
  <p:tag name="MH_ORDER" val="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2609"/>
  <p:tag name="MH_LIBRARY" val="GRAPHIC"/>
  <p:tag name="MH_TYPE" val="SubTitle"/>
  <p:tag name="MH_ORDER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2609"/>
  <p:tag name="MH_LIBRARY" val="GRAPHIC"/>
  <p:tag name="MH_TYPE" val="Other"/>
  <p:tag name="MH_ORDER" val="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2533"/>
  <p:tag name="MH_LIBRARY" val="GRAPHIC"/>
  <p:tag name="MH_TYPE" val="SubTitle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2533"/>
  <p:tag name="MH_LIBRARY" val="GRAPHIC"/>
  <p:tag name="MH_TYPE" val="SubTitle"/>
  <p:tag name="MH_ORDER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2533"/>
  <p:tag name="MH_LIBRARY" val="GRAPHIC"/>
  <p:tag name="MH_TYPE" val="SubTitle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2603"/>
  <p:tag name="MH_LIBRARY" val="GRAPHIC"/>
  <p:tag name="MH_TYPE" val="Other"/>
  <p:tag name="MH_ORDER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2533"/>
  <p:tag name="MH_LIBRARY" val="GRAPHIC"/>
  <p:tag name="MH_TYPE" val="SubTitle"/>
  <p:tag name="MH_ORDER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4009"/>
  <p:tag name="MH_LIBRARY" val="GRAPHIC"/>
  <p:tag name="MH_TYPE" val="Text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4009"/>
  <p:tag name="MH_LIBRARY" val="GRAPHIC"/>
  <p:tag name="MH_TYPE" val="Text"/>
  <p:tag name="MH_ORDER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4009"/>
  <p:tag name="MH_LIBRARY" val="GRAPHIC"/>
  <p:tag name="MH_TYPE" val="Text"/>
  <p:tag name="MH_ORDER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4009"/>
  <p:tag name="MH_LIBRARY" val="GRAPHIC"/>
  <p:tag name="MH_TYPE" val="Text"/>
  <p:tag name="MH_ORDER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4009"/>
  <p:tag name="MH_LIBRARY" val="GRAPHIC"/>
  <p:tag name="MH_TYPE" val="Other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4009"/>
  <p:tag name="MH_LIBRARY" val="GRAPHIC"/>
  <p:tag name="MH_TYPE" val="SubTitle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4009"/>
  <p:tag name="MH_LIBRARY" val="GRAPHIC"/>
  <p:tag name="MH_TYPE" val="Other"/>
  <p:tag name="MH_ORDER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4009"/>
  <p:tag name="MH_LIBRARY" val="GRAPHIC"/>
  <p:tag name="MH_TYPE" val="Other"/>
  <p:tag name="MH_ORDER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4009"/>
  <p:tag name="MH_LIBRARY" val="GRAPHIC"/>
  <p:tag name="MH_TYPE" val="SubTitle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2603"/>
  <p:tag name="MH_LIBRARY" val="GRAPHIC"/>
  <p:tag name="MH_TYPE" val="Other"/>
  <p:tag name="MH_ORDER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4009"/>
  <p:tag name="MH_LIBRARY" val="GRAPHIC"/>
  <p:tag name="MH_TYPE" val="Other"/>
  <p:tag name="MH_ORDER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4009"/>
  <p:tag name="MH_LIBRARY" val="GRAPHIC"/>
  <p:tag name="MH_TYPE" val="Other"/>
  <p:tag name="MH_ORDER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4009"/>
  <p:tag name="MH_LIBRARY" val="GRAPHIC"/>
  <p:tag name="MH_TYPE" val="SubTitle"/>
  <p:tag name="MH_ORDER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4009"/>
  <p:tag name="MH_LIBRARY" val="GRAPHIC"/>
  <p:tag name="MH_TYPE" val="Other"/>
  <p:tag name="MH_ORDER" val="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4009"/>
  <p:tag name="MH_LIBRARY" val="GRAPHIC"/>
  <p:tag name="MH_TYPE" val="Other"/>
  <p:tag name="MH_ORDER" val="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4009"/>
  <p:tag name="MH_LIBRARY" val="GRAPHIC"/>
  <p:tag name="MH_TYPE" val="Other"/>
  <p:tag name="MH_ORDER" val="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4009"/>
  <p:tag name="MH_LIBRARY" val="GRAPHIC"/>
  <p:tag name="MH_TYPE" val="SubTitle"/>
  <p:tag name="MH_ORDER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4009"/>
  <p:tag name="MH_LIBRARY" val="GRAPHIC"/>
  <p:tag name="MH_TYPE" val="Other"/>
  <p:tag name="MH_ORDER" val="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4009"/>
  <p:tag name="MH_LIBRARY" val="GRAPHIC"/>
  <p:tag name="MH_TYPE" val="Other"/>
  <p:tag name="MH_ORDER" val="1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4009"/>
  <p:tag name="MH_LIBRARY" val="GRAPHIC"/>
  <p:tag name="MH_TYPE" val="Other"/>
  <p:tag name="MH_ORDER" val="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2603"/>
  <p:tag name="MH_LIBRARY" val="GRAPHIC"/>
  <p:tag name="MH_TYPE" val="Other"/>
  <p:tag name="MH_ORDER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4009"/>
  <p:tag name="MH_LIBRARY" val="GRAPHIC"/>
  <p:tag name="MH_TYPE" val="Other"/>
  <p:tag name="MH_ORDER" val="1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4009"/>
  <p:tag name="MH_LIBRARY" val="GRAPHIC"/>
  <p:tag name="MH_TYPE" val="Other"/>
  <p:tag name="MH_ORDER" val="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2603"/>
  <p:tag name="MH_LIBRARY" val="GRAPHIC"/>
  <p:tag name="MH_TYPE" val="SubTitle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2603"/>
  <p:tag name="MH_LIBRARY" val="GRAPHIC"/>
  <p:tag name="MH_TYPE" val="Other"/>
  <p:tag name="MH_ORDER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2603"/>
  <p:tag name="MH_LIBRARY" val="GRAPHIC"/>
  <p:tag name="MH_TYPE" val="Other"/>
  <p:tag name="MH_ORDER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012603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CC IBD">
  <a:themeElements>
    <a:clrScheme name="自定义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BAA7B"/>
      </a:accent1>
      <a:accent2>
        <a:srgbClr val="BEC0C2"/>
      </a:accent2>
      <a:accent3>
        <a:srgbClr val="C7674B"/>
      </a:accent3>
      <a:accent4>
        <a:srgbClr val="8A90A5"/>
      </a:accent4>
      <a:accent5>
        <a:srgbClr val="DF9753"/>
      </a:accent5>
      <a:accent6>
        <a:srgbClr val="DEC9AC"/>
      </a:accent6>
      <a:hlink>
        <a:srgbClr val="0000FF"/>
      </a:hlink>
      <a:folHlink>
        <a:srgbClr val="800080"/>
      </a:folHlink>
    </a:clrScheme>
    <a:fontScheme name="IBD">
      <a:majorFont>
        <a:latin typeface="Arial"/>
        <a:ea typeface="楷体_GB2312"/>
        <a:cs typeface=""/>
      </a:majorFont>
      <a:minorFont>
        <a:latin typeface="Arial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 sz="1400" dirty="0" err="1" smtClean="0"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>
        <a:ln w="12700">
          <a:solidFill>
            <a:srgbClr val="000000"/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lIns="72000" tIns="18000" rIns="72000" bIns="18000" rtlCol="0">
        <a:noAutofit/>
      </a:bodyPr>
      <a:lstStyle>
        <a:defPPr>
          <a:defRPr sz="1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1567</Words>
  <Application>Microsoft Office PowerPoint</Application>
  <PresentationFormat>自定义</PresentationFormat>
  <Paragraphs>123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仿宋_GB2312</vt:lpstr>
      <vt:lpstr>华文行楷</vt:lpstr>
      <vt:lpstr>华文琥珀</vt:lpstr>
      <vt:lpstr>华文楷体</vt:lpstr>
      <vt:lpstr>楷体_GB2312</vt:lpstr>
      <vt:lpstr>宋体</vt:lpstr>
      <vt:lpstr>微软雅黑</vt:lpstr>
      <vt:lpstr>幼圆</vt:lpstr>
      <vt:lpstr>Arial</vt:lpstr>
      <vt:lpstr>Broadway</vt:lpstr>
      <vt:lpstr>Calibri</vt:lpstr>
      <vt:lpstr>Times New Roman</vt:lpstr>
      <vt:lpstr>Wingdings</vt:lpstr>
      <vt:lpstr>自定义设计方案</vt:lpstr>
      <vt:lpstr>CICC IBD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Di Ding (IB)</dc:creator>
  <cp:lastModifiedBy>张坤</cp:lastModifiedBy>
  <cp:revision>870</cp:revision>
  <cp:lastPrinted>2017-03-29T05:29:00Z</cp:lastPrinted>
  <dcterms:created xsi:type="dcterms:W3CDTF">2011-06-28T01:27:00Z</dcterms:created>
  <dcterms:modified xsi:type="dcterms:W3CDTF">2019-05-13T09:45:27Z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0x010100D90557FF080F4CB4B7E7ECF37C5C350500D4CBDFB27BCB1F4CB6490B111B2D0D14</vt:lpwstr>
  </property>
  <property fmtid="{D5CDD505-2E9C-101B-9397-08002B2CF9AE}" pid="3" name="_IQPDocumentId">
    <vt:lpwstr>cd6a2002-5dd9-4acc-8817-c7088f02dcde</vt:lpwstr>
  </property>
  <property fmtid="{D5CDD505-2E9C-101B-9397-08002B2CF9AE}" pid="4" name="PresUniqueID">
    <vt:lpwstr>HC86B7BY65</vt:lpwstr>
  </property>
  <property fmtid="{D5CDD505-2E9C-101B-9397-08002B2CF9AE}" pid="5" name="KSOProductBuildVer">
    <vt:lpwstr>2052-10.1.0.6260</vt:lpwstr>
  </property>
  <property fmtid="{D5CDD505-2E9C-101B-9397-08002B2CF9AE}" pid="6" name="_AdHocReviewCycleID">
    <vt:i4>-1600514379</vt:i4>
  </property>
  <property fmtid="{D5CDD505-2E9C-101B-9397-08002B2CF9AE}" pid="7" name="_NewReviewCycle">
    <vt:lpwstr/>
  </property>
  <property fmtid="{D5CDD505-2E9C-101B-9397-08002B2CF9AE}" pid="8" name="_EmailSubject">
    <vt:lpwstr>烦请通过中再集团官方微信推送中保协非法集资宣传月海报</vt:lpwstr>
  </property>
  <property fmtid="{D5CDD505-2E9C-101B-9397-08002B2CF9AE}" pid="9" name="_AuthorEmailDisplayName">
    <vt:lpwstr>/O=CHINARE/OU=EXCHANGE ADMINISTRATIVE GROUP (FYDIBOHF23SPDLT)/CN=RECIPIENTS/CN=USERAB2795AC</vt:lpwstr>
  </property>
  <property fmtid="{D5CDD505-2E9C-101B-9397-08002B2CF9AE}" pid="10" name="_AuthorEmail">
    <vt:lpwstr>zhangk@chinare.com.cn</vt:lpwstr>
  </property>
  <property fmtid="{D5CDD505-2E9C-101B-9397-08002B2CF9AE}" pid="11" name="_PreviousAdHocReviewCycleID">
    <vt:i4>770348170</vt:i4>
  </property>
</Properties>
</file>